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35"/>
  </p:notesMasterIdLst>
  <p:handoutMasterIdLst>
    <p:handoutMasterId r:id="rId36"/>
  </p:handoutMasterIdLst>
  <p:sldIdLst>
    <p:sldId id="292" r:id="rId3"/>
    <p:sldId id="312" r:id="rId4"/>
    <p:sldId id="294" r:id="rId5"/>
    <p:sldId id="295" r:id="rId6"/>
    <p:sldId id="313" r:id="rId7"/>
    <p:sldId id="314" r:id="rId8"/>
    <p:sldId id="304" r:id="rId9"/>
    <p:sldId id="306" r:id="rId10"/>
    <p:sldId id="307" r:id="rId11"/>
    <p:sldId id="308" r:id="rId12"/>
    <p:sldId id="305" r:id="rId13"/>
    <p:sldId id="297" r:id="rId14"/>
    <p:sldId id="299" r:id="rId15"/>
    <p:sldId id="266" r:id="rId16"/>
    <p:sldId id="298" r:id="rId17"/>
    <p:sldId id="303" r:id="rId18"/>
    <p:sldId id="309" r:id="rId19"/>
    <p:sldId id="273" r:id="rId20"/>
    <p:sldId id="276" r:id="rId21"/>
    <p:sldId id="301" r:id="rId22"/>
    <p:sldId id="283" r:id="rId23"/>
    <p:sldId id="315" r:id="rId24"/>
    <p:sldId id="316" r:id="rId25"/>
    <p:sldId id="317" r:id="rId26"/>
    <p:sldId id="318" r:id="rId27"/>
    <p:sldId id="286" r:id="rId28"/>
    <p:sldId id="289" r:id="rId29"/>
    <p:sldId id="288" r:id="rId30"/>
    <p:sldId id="287" r:id="rId31"/>
    <p:sldId id="302" r:id="rId32"/>
    <p:sldId id="300" r:id="rId33"/>
    <p:sldId id="291" r:id="rId34"/>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7F20A"/>
    <a:srgbClr val="CC0000"/>
    <a:srgbClr val="892324"/>
    <a:srgbClr val="BF822A"/>
    <a:srgbClr val="1C4930"/>
    <a:srgbClr val="C5CE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09" autoAdjust="0"/>
  </p:normalViewPr>
  <p:slideViewPr>
    <p:cSldViewPr>
      <p:cViewPr>
        <p:scale>
          <a:sx n="71" d="100"/>
          <a:sy n="71" d="100"/>
        </p:scale>
        <p:origin x="-1086" y="-66"/>
      </p:cViewPr>
      <p:guideLst>
        <p:guide orient="horz" pos="2160"/>
        <p:guide pos="2880"/>
      </p:guideLst>
    </p:cSldViewPr>
  </p:slideViewPr>
  <p:outlineViewPr>
    <p:cViewPr>
      <p:scale>
        <a:sx n="100" d="100"/>
        <a:sy n="100" d="100"/>
      </p:scale>
      <p:origin x="0" y="-315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8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defRPr>
            </a:lvl1pPr>
          </a:lstStyle>
          <a:p>
            <a:pPr>
              <a:defRPr/>
            </a:pPr>
            <a:endParaRPr lang="en-US"/>
          </a:p>
        </p:txBody>
      </p:sp>
      <p:sp>
        <p:nvSpPr>
          <p:cNvPr id="11161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US"/>
          </a:p>
        </p:txBody>
      </p:sp>
      <p:sp>
        <p:nvSpPr>
          <p:cNvPr id="11162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pPr>
              <a:defRPr/>
            </a:pPr>
            <a:endParaRPr lang="en-US"/>
          </a:p>
        </p:txBody>
      </p:sp>
      <p:sp>
        <p:nvSpPr>
          <p:cNvPr id="11162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86632D-DF04-4DA2-8FD2-A179C4C359B3}" type="slidenum">
              <a:rPr lang="en-US" altLang="tr-TR"/>
              <a:pPr>
                <a:defRPr/>
              </a:pPr>
              <a:t>‹#›</a:t>
            </a:fld>
            <a:endParaRPr lang="en-US" altLang="tr-TR"/>
          </a:p>
        </p:txBody>
      </p:sp>
    </p:spTree>
    <p:extLst>
      <p:ext uri="{BB962C8B-B14F-4D97-AF65-F5344CB8AC3E}">
        <p14:creationId xmlns:p14="http://schemas.microsoft.com/office/powerpoint/2010/main" val="878988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atin typeface="Arial" panose="020B0604020202020204" pitchFamily="34" charset="0"/>
              </a:defRPr>
            </a:lvl1pPr>
          </a:lstStyle>
          <a:p>
            <a:pPr>
              <a:defRPr/>
            </a:pPr>
            <a:endParaRPr lang="en-US"/>
          </a:p>
        </p:txBody>
      </p:sp>
      <p:sp>
        <p:nvSpPr>
          <p:cNvPr id="55299" name="Rectangle 3"/>
          <p:cNvSpPr>
            <a:spLocks noGrp="1" noChangeArrowheads="1"/>
          </p:cNvSpPr>
          <p:nvPr>
            <p:ph type="dt" idx="1"/>
          </p:nvPr>
        </p:nvSpPr>
        <p:spPr bwMode="auto">
          <a:xfrm>
            <a:off x="3971925" y="0"/>
            <a:ext cx="303847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US"/>
          </a:p>
        </p:txBody>
      </p:sp>
      <p:sp>
        <p:nvSpPr>
          <p:cNvPr id="3686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pPr>
              <a:defRPr/>
            </a:pPr>
            <a:endParaRPr lang="en-US"/>
          </a:p>
        </p:txBody>
      </p:sp>
      <p:sp>
        <p:nvSpPr>
          <p:cNvPr id="55303" name="Rectangle 7"/>
          <p:cNvSpPr>
            <a:spLocks noGrp="1" noChangeArrowheads="1"/>
          </p:cNvSpPr>
          <p:nvPr>
            <p:ph type="sldNum" sz="quarter" idx="5"/>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A23FE7-A71D-4A09-A847-85705F60A892}" type="slidenum">
              <a:rPr lang="en-US" altLang="tr-TR"/>
              <a:pPr>
                <a:defRPr/>
              </a:pPr>
              <a:t>‹#›</a:t>
            </a:fld>
            <a:endParaRPr lang="en-US" altLang="tr-TR"/>
          </a:p>
        </p:txBody>
      </p:sp>
    </p:spTree>
    <p:extLst>
      <p:ext uri="{BB962C8B-B14F-4D97-AF65-F5344CB8AC3E}">
        <p14:creationId xmlns:p14="http://schemas.microsoft.com/office/powerpoint/2010/main" val="1128507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CD514F7-8AE6-4160-BCAF-EDDBCB0E9896}" type="slidenum">
              <a:rPr lang="en-US" altLang="tr-TR" sz="1200"/>
              <a:pPr/>
              <a:t>1</a:t>
            </a:fld>
            <a:endParaRPr lang="en-US" altLang="tr-TR" sz="1200"/>
          </a:p>
        </p:txBody>
      </p:sp>
      <p:sp>
        <p:nvSpPr>
          <p:cNvPr id="37891" name="Rectangle 2"/>
          <p:cNvSpPr>
            <a:spLocks noChangeArrowheads="1" noTextEdit="1"/>
          </p:cNvSpPr>
          <p:nvPr>
            <p:ph type="sldImg"/>
          </p:nvPr>
        </p:nvSpPr>
        <p:spPr>
          <a:xfrm>
            <a:off x="1181100" y="695325"/>
            <a:ext cx="4649788" cy="3487738"/>
          </a:xfrm>
          <a:ln/>
        </p:spPr>
      </p:sp>
      <p:sp>
        <p:nvSpPr>
          <p:cNvPr id="37892" name="Rectangle 3"/>
          <p:cNvSpPr>
            <a:spLocks noGrp="1" noChangeArrowheads="1"/>
          </p:cNvSpPr>
          <p:nvPr>
            <p:ph type="body" idx="1"/>
          </p:nvPr>
        </p:nvSpPr>
        <p:spPr>
          <a:xfrm>
            <a:off x="701675" y="4416425"/>
            <a:ext cx="5607050" cy="4184650"/>
          </a:xfrm>
          <a:noFill/>
        </p:spPr>
        <p:txBody>
          <a:bodyPr/>
          <a:lstStyle/>
          <a:p>
            <a:pPr eaLnBrk="1" hangingPunct="1"/>
            <a:endParaRPr lang="fr-FR" altLang="tr-T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B8A7B1-3B15-4DB1-94A1-56C5451C426E}" type="slidenum">
              <a:rPr lang="en-US" altLang="tr-TR" sz="1200"/>
              <a:pPr/>
              <a:t>12</a:t>
            </a:fld>
            <a:endParaRPr lang="en-US" altLang="tr-TR"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spcBef>
                <a:spcPts val="600"/>
              </a:spcBef>
              <a:spcAft>
                <a:spcPts val="600"/>
              </a:spcAft>
            </a:pPr>
            <a:r>
              <a:rPr lang="en-US" altLang="tr-TR" smtClean="0">
                <a:latin typeface="Times New Roman" pitchFamily="18" charset="0"/>
              </a:rPr>
              <a:t>Speaker</a:t>
            </a:r>
            <a:r>
              <a:rPr lang="en-US" altLang="tr-TR" smtClean="0">
                <a:latin typeface="Arial" charset="0"/>
              </a:rPr>
              <a:t>’</a:t>
            </a:r>
            <a:r>
              <a:rPr lang="en-US" altLang="tr-TR" smtClean="0">
                <a:latin typeface="Times New Roman" pitchFamily="18" charset="0"/>
              </a:rPr>
              <a:t>s Notes:</a:t>
            </a:r>
          </a:p>
          <a:p>
            <a:pPr eaLnBrk="1" hangingPunct="1">
              <a:spcBef>
                <a:spcPts val="600"/>
              </a:spcBef>
              <a:spcAft>
                <a:spcPts val="600"/>
              </a:spcAft>
            </a:pPr>
            <a:r>
              <a:rPr lang="en-US" altLang="tr-TR" smtClean="0">
                <a:latin typeface="Times New Roman" pitchFamily="18" charset="0"/>
              </a:rPr>
              <a:t>The Pension Number is the Superannuation Number, which is found on your Pension and Benefits Statement.</a:t>
            </a:r>
          </a:p>
          <a:p>
            <a:pPr eaLnBrk="1" hangingPunct="1">
              <a:spcBef>
                <a:spcPts val="600"/>
              </a:spcBef>
              <a:spcAft>
                <a:spcPts val="600"/>
              </a:spcAft>
            </a:pPr>
            <a:r>
              <a:rPr lang="en-US" altLang="tr-TR" smtClean="0">
                <a:latin typeface="Times New Roman" pitchFamily="18" charset="0"/>
              </a:rPr>
              <a:t>The Total Deductions are found on your most recent pay stub.</a:t>
            </a:r>
          </a:p>
          <a:p>
            <a:pPr eaLnBrk="1" hangingPunct="1">
              <a:spcBef>
                <a:spcPts val="600"/>
              </a:spcBef>
              <a:spcAft>
                <a:spcPts val="600"/>
              </a:spcAft>
            </a:pPr>
            <a:r>
              <a:rPr lang="en-US" altLang="tr-TR" smtClean="0">
                <a:latin typeface="Times New Roman" pitchFamily="18" charset="0"/>
              </a:rPr>
              <a:t>The Personal Record Identifier (PRI) is found on your pay stub</a:t>
            </a:r>
          </a:p>
          <a:p>
            <a:pPr eaLnBrk="1" hangingPunct="1">
              <a:spcBef>
                <a:spcPts val="600"/>
              </a:spcBef>
              <a:spcAft>
                <a:spcPts val="600"/>
              </a:spcAft>
            </a:pPr>
            <a:r>
              <a:rPr lang="en-US" altLang="tr-TR" smtClean="0">
                <a:latin typeface="Times New Roman" pitchFamily="18" charset="0"/>
              </a:rPr>
              <a:t>The Date of Birth is in the yyyy | mm | dd format.</a:t>
            </a:r>
          </a:p>
          <a:p>
            <a:pPr eaLnBrk="1" hangingPunct="1"/>
            <a:endParaRPr lang="en-US" altLang="tr-T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167F27A-F390-4BDE-BDF6-568DDC6B2A5D}" type="slidenum">
              <a:rPr lang="en-US" altLang="tr-TR" sz="1200"/>
              <a:pPr/>
              <a:t>13</a:t>
            </a:fld>
            <a:endParaRPr lang="en-US" altLang="tr-TR"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Explain that participants will see this page if their profile has been created successfully.</a:t>
            </a:r>
          </a:p>
          <a:p>
            <a:pPr eaLnBrk="1" hangingPunct="1"/>
            <a:r>
              <a:rPr lang="en-CA" altLang="tr-TR" smtClean="0">
                <a:latin typeface="Times New Roman" pitchFamily="18" charset="0"/>
              </a:rPr>
              <a:t>Record the Identifier under the User Name.</a:t>
            </a:r>
          </a:p>
          <a:p>
            <a:pPr eaLnBrk="1" hangingPunct="1"/>
            <a:r>
              <a:rPr lang="en-CA" altLang="tr-TR" smtClean="0">
                <a:latin typeface="Times New Roman" pitchFamily="18" charset="0"/>
              </a:rPr>
              <a:t>State that participants should select Click here to log in in order to begin the enrolment process.</a:t>
            </a:r>
            <a:endParaRPr lang="en-US" altLang="tr-T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C2ADE41-1857-47D9-B632-30291CC389EA}" type="slidenum">
              <a:rPr lang="en-US" altLang="tr-TR" sz="1200"/>
              <a:pPr/>
              <a:t>14</a:t>
            </a:fld>
            <a:endParaRPr lang="en-US" altLang="tr-TR"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CA" altLang="tr-TR" smtClean="0">
                <a:latin typeface="Times New Roman" pitchFamily="18" charset="0"/>
              </a:rPr>
              <a:t>The Pension Benefits Statement contains data that is updated on the last Friday of every quarter.</a:t>
            </a:r>
          </a:p>
          <a:p>
            <a:pPr eaLnBrk="1" hangingPunct="1"/>
            <a:r>
              <a:rPr lang="en-CA" altLang="tr-TR" smtClean="0">
                <a:latin typeface="Times New Roman" pitchFamily="18" charset="0"/>
              </a:rPr>
              <a:t>The Pension Calculator does not include future increases in salary.</a:t>
            </a:r>
          </a:p>
          <a:p>
            <a:pPr eaLnBrk="1" hangingPunct="1"/>
            <a:endParaRPr lang="en-US" altLang="tr-T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0FC2AAA-ECC0-4DFC-8ECC-4FF5EE084B33}" type="slidenum">
              <a:rPr lang="en-US" altLang="tr-TR" sz="1200"/>
              <a:pPr/>
              <a:t>15</a:t>
            </a:fld>
            <a:endParaRPr lang="en-US" altLang="tr-TR"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lvl="2" eaLnBrk="1" hangingPunct="1">
              <a:spcBef>
                <a:spcPts val="600"/>
              </a:spcBef>
              <a:spcAft>
                <a:spcPts val="600"/>
              </a:spcAft>
            </a:pPr>
            <a:r>
              <a:rPr lang="en-US" altLang="tr-TR" smtClean="0">
                <a:latin typeface="Times New Roman" pitchFamily="18" charset="0"/>
              </a:rPr>
              <a:t>Speaker</a:t>
            </a:r>
            <a:r>
              <a:rPr lang="en-US" altLang="tr-TR" smtClean="0">
                <a:latin typeface="Arial" charset="0"/>
              </a:rPr>
              <a:t>’</a:t>
            </a:r>
            <a:r>
              <a:rPr lang="en-US" altLang="tr-TR" smtClean="0">
                <a:latin typeface="Times New Roman" pitchFamily="18" charset="0"/>
              </a:rPr>
              <a:t>s Notes:</a:t>
            </a:r>
          </a:p>
          <a:p>
            <a:pPr lvl="2" eaLnBrk="1" hangingPunct="1">
              <a:spcBef>
                <a:spcPts val="600"/>
              </a:spcBef>
              <a:spcAft>
                <a:spcPts val="600"/>
              </a:spcAft>
            </a:pPr>
            <a:r>
              <a:rPr lang="en-US" altLang="tr-TR" smtClean="0">
                <a:latin typeface="Times New Roman" pitchFamily="18" charset="0"/>
              </a:rPr>
              <a:t>You must retain these 3 pieces of information in order to have future access to the secure tools.</a:t>
            </a:r>
          </a:p>
          <a:p>
            <a:pPr lvl="2" eaLnBrk="1" hangingPunct="1">
              <a:spcBef>
                <a:spcPts val="600"/>
              </a:spcBef>
              <a:spcAft>
                <a:spcPts val="600"/>
              </a:spcAft>
            </a:pPr>
            <a:r>
              <a:rPr lang="en-US" altLang="tr-TR" smtClean="0">
                <a:latin typeface="Times New Roman" pitchFamily="18" charset="0"/>
              </a:rPr>
              <a:t>Accept the Terms and Conditions.</a:t>
            </a:r>
          </a:p>
          <a:p>
            <a:pPr lvl="2" eaLnBrk="1" hangingPunct="1">
              <a:spcBef>
                <a:spcPts val="600"/>
              </a:spcBef>
              <a:spcAft>
                <a:spcPts val="600"/>
              </a:spcAft>
            </a:pPr>
            <a:r>
              <a:rPr lang="en-US" altLang="tr-TR" smtClean="0">
                <a:latin typeface="Times New Roman" pitchFamily="18" charset="0"/>
              </a:rPr>
              <a:t>Record the Identifier.</a:t>
            </a:r>
          </a:p>
          <a:p>
            <a:pPr lvl="2" eaLnBrk="1" hangingPunct="1">
              <a:spcBef>
                <a:spcPts val="600"/>
              </a:spcBef>
              <a:spcAft>
                <a:spcPts val="600"/>
              </a:spcAft>
            </a:pPr>
            <a:r>
              <a:rPr lang="en-US" altLang="tr-TR" smtClean="0">
                <a:latin typeface="Times New Roman" pitchFamily="18" charset="0"/>
              </a:rPr>
              <a:t>Do not close the browser.</a:t>
            </a:r>
          </a:p>
          <a:p>
            <a:pPr eaLnBrk="1" hangingPunct="1"/>
            <a:endParaRPr lang="en-US" altLang="tr-T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412851D-FF1D-4EFE-A661-C80506B91EED}" type="slidenum">
              <a:rPr lang="en-US" altLang="tr-TR" sz="1200"/>
              <a:pPr/>
              <a:t>16</a:t>
            </a:fld>
            <a:endParaRPr lang="en-US" altLang="tr-TR"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CA" altLang="tr-TR" smtClean="0">
                <a:latin typeface="Times New Roman" pitchFamily="18" charset="0"/>
              </a:rPr>
              <a:t>Explain that discrepancies will exist between calculations from the Web Pension Calculator and the Pension</a:t>
            </a:r>
            <a:r>
              <a:rPr lang="en-CA" altLang="tr-TR" b="1" smtClean="0">
                <a:latin typeface="Times New Roman" pitchFamily="18" charset="0"/>
              </a:rPr>
              <a:t> </a:t>
            </a:r>
            <a:r>
              <a:rPr lang="en-CA" altLang="tr-TR" smtClean="0">
                <a:latin typeface="Times New Roman" pitchFamily="18" charset="0"/>
              </a:rPr>
              <a:t>Support System (PSS) for future estimates as the Web uses the average salary calculated as of each quarter while the PSS uses the average salary calculated as of the termination date entered. </a:t>
            </a:r>
            <a:endParaRPr lang="en-CA" altLang="tr-TR" smtClean="0">
              <a:solidFill>
                <a:srgbClr val="0000FF"/>
              </a:solidFill>
              <a:latin typeface="Times New Roman" pitchFamily="18" charset="0"/>
            </a:endParaRPr>
          </a:p>
          <a:p>
            <a:pPr eaLnBrk="1" hangingPunct="1"/>
            <a:endParaRPr lang="en-US" altLang="tr-T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C03C03F-158C-4356-82B0-491C4B929129}" type="slidenum">
              <a:rPr lang="en-US" altLang="tr-TR" sz="1200"/>
              <a:pPr/>
              <a:t>17</a:t>
            </a:fld>
            <a:endParaRPr lang="en-US" altLang="tr-TR"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Explain that the Service Buyback Estimator allows the user to see the impact of service buyback on pension entitlement by a simple click on a button.</a:t>
            </a:r>
            <a:endParaRPr lang="en-US" altLang="tr-T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B8A4610-D499-4E6D-8BC8-481E3B537B16}" type="slidenum">
              <a:rPr lang="en-US" altLang="tr-TR" sz="1200"/>
              <a:pPr/>
              <a:t>18</a:t>
            </a:fld>
            <a:endParaRPr lang="en-US" altLang="tr-TR"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Explain that the net monthly pension amount, as it relates to Income Tax, is calculated using a Canada Revenue Agency (CRA) table that is updated regularly.</a:t>
            </a:r>
            <a:endParaRPr lang="en-US" altLang="tr-T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2C5A369-D997-4395-8A07-3821233819C1}" type="slidenum">
              <a:rPr lang="en-US" altLang="tr-TR" sz="1200"/>
              <a:pPr/>
              <a:t>19</a:t>
            </a:fld>
            <a:endParaRPr lang="en-US" altLang="tr-TR"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CA" altLang="tr-T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BBE30F-246C-4E0D-9CEF-B0B735A6AD4C}" type="slidenum">
              <a:rPr lang="en-US" altLang="tr-TR" sz="1200"/>
              <a:pPr/>
              <a:t>21</a:t>
            </a:fld>
            <a:endParaRPr lang="en-US" altLang="tr-TR"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Draw participants’ attention to the “X’ under each of the prompts. The next slide shows what happens after the data is submitted.</a:t>
            </a:r>
          </a:p>
          <a:p>
            <a:pPr eaLnBrk="1" hangingPunct="1"/>
            <a:r>
              <a:rPr lang="en-CA" altLang="tr-TR" smtClean="0">
                <a:latin typeface="Times New Roman" pitchFamily="18" charset="0"/>
              </a:rPr>
              <a:t>Select a Password that has a minimum of 8 characters. It must have a number, a capital and a small letter. It cannot contain part of the User Name or duplicate characters.</a:t>
            </a:r>
          </a:p>
          <a:p>
            <a:pPr eaLnBrk="1" hangingPunct="1"/>
            <a:r>
              <a:rPr lang="en-CA" altLang="tr-TR" smtClean="0">
                <a:latin typeface="Times New Roman" pitchFamily="18" charset="0"/>
              </a:rPr>
              <a:t>State that the Recovery Secret can be the same as the Password.</a:t>
            </a:r>
            <a:endParaRPr lang="en-US" altLang="tr-T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20512F2-62BD-46E8-B63D-444F5C39B603}" type="slidenum">
              <a:rPr lang="en-US" altLang="tr-TR" sz="1200"/>
              <a:pPr/>
              <a:t>26</a:t>
            </a:fld>
            <a:endParaRPr lang="en-US" altLang="tr-TR"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Explain that they are now ready to enrol. They must login again.</a:t>
            </a:r>
            <a:endParaRPr lang="en-US" altLang="tr-T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C83F708-6533-49C1-8095-E6AB50E66D45}" type="slidenum">
              <a:rPr lang="en-US" altLang="tr-TR" sz="1200"/>
              <a:pPr/>
              <a:t>2</a:t>
            </a:fld>
            <a:endParaRPr lang="en-US" altLang="tr-TR"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Go to: www.pensionand benefits.gc.ca. </a:t>
            </a:r>
          </a:p>
          <a:p>
            <a:pPr eaLnBrk="1" hangingPunct="1"/>
            <a:r>
              <a:rPr lang="en-CA" altLang="tr-TR" smtClean="0">
                <a:latin typeface="Times New Roman" pitchFamily="18" charset="0"/>
              </a:rPr>
              <a:t>Select language.</a:t>
            </a:r>
          </a:p>
          <a:p>
            <a:pPr eaLnBrk="1" hangingPunct="1"/>
            <a:r>
              <a:rPr lang="en-CA" altLang="tr-TR" smtClean="0">
                <a:latin typeface="Times New Roman" pitchFamily="18" charset="0"/>
              </a:rPr>
              <a:t>Select the Active Member button.</a:t>
            </a:r>
          </a:p>
          <a:p>
            <a:pPr eaLnBrk="1" hangingPunct="1"/>
            <a:r>
              <a:rPr lang="en-CA" altLang="tr-TR" smtClean="0">
                <a:latin typeface="Times New Roman" pitchFamily="18" charset="0"/>
              </a:rPr>
              <a:t>Select any of the pension tools (left side bar).</a:t>
            </a:r>
          </a:p>
          <a:p>
            <a:pPr eaLnBrk="1" hangingPunct="1"/>
            <a:r>
              <a:rPr lang="en-CA" altLang="tr-TR" smtClean="0">
                <a:latin typeface="Times New Roman" pitchFamily="18" charset="0"/>
              </a:rPr>
              <a:t>Select the Continue button.</a:t>
            </a:r>
          </a:p>
          <a:p>
            <a:pPr eaLnBrk="1" hangingPunct="1"/>
            <a:r>
              <a:rPr lang="en-CA" altLang="tr-TR" smtClean="0">
                <a:latin typeface="Times New Roman" pitchFamily="18" charset="0"/>
              </a:rPr>
              <a:t>You will be greeted with this screen. Select the either the English or Français button.</a:t>
            </a:r>
            <a:endParaRPr lang="en-US" altLang="tr-TR"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A526AA9-585C-4E8E-AC39-53BD93458509}" type="slidenum">
              <a:rPr lang="en-US" altLang="tr-TR" sz="1200"/>
              <a:pPr/>
              <a:t>27</a:t>
            </a:fld>
            <a:endParaRPr lang="en-US" altLang="tr-TR"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State that Help is available by clicking on the ? mark beside the field.</a:t>
            </a:r>
            <a:endParaRPr lang="en-US" altLang="tr-T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31C0726-477B-4B98-A1FA-D41881ECF76C}" type="slidenum">
              <a:rPr lang="en-US" altLang="tr-TR" sz="1200"/>
              <a:pPr/>
              <a:t>28</a:t>
            </a:fld>
            <a:endParaRPr lang="en-US" altLang="tr-TR"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Select the Continue button.</a:t>
            </a:r>
            <a:endParaRPr lang="en-US" altLang="tr-T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143AA7E-9026-40F1-B676-323B13B70575}" type="slidenum">
              <a:rPr lang="en-US" altLang="tr-TR" sz="1200"/>
              <a:pPr/>
              <a:t>29</a:t>
            </a:fld>
            <a:endParaRPr lang="en-US" altLang="tr-TR"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Select the Continue button.</a:t>
            </a:r>
            <a:endParaRPr lang="en-US" altLang="tr-T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F64E1DC-D99A-4771-B927-15EEA5A6CC2B}" type="slidenum">
              <a:rPr lang="en-US" altLang="tr-TR" sz="1200"/>
              <a:pPr/>
              <a:t>30</a:t>
            </a:fld>
            <a:endParaRPr lang="en-US" altLang="tr-TR"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The “X” has been replaced with a check mark if the data was accepted.</a:t>
            </a:r>
          </a:p>
          <a:p>
            <a:pPr eaLnBrk="1" hangingPunct="1"/>
            <a:endParaRPr lang="en-US" altLang="tr-T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712B697-E42A-45CD-A4EC-8609F485DA24}" type="slidenum">
              <a:rPr lang="en-US" altLang="tr-TR" sz="1200"/>
              <a:pPr/>
              <a:t>31</a:t>
            </a:fld>
            <a:endParaRPr lang="en-US" altLang="tr-TR"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CA" altLang="tr-TR"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7CF1775-87F2-4ACA-B770-9AE59F3BC0DD}" type="slidenum">
              <a:rPr lang="en-US" altLang="tr-TR" sz="1200"/>
              <a:pPr/>
              <a:t>32</a:t>
            </a:fld>
            <a:endParaRPr lang="en-US" altLang="tr-TR"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US" altLang="tr-TR" smtClean="0">
                <a:latin typeface="Times New Roman" pitchFamily="18" charset="0"/>
              </a:rPr>
              <a:t>Estimates can be done for change to salary, reduction in regular pay or to stop an existing entitlement.</a:t>
            </a:r>
          </a:p>
          <a:p>
            <a:pPr eaLnBrk="1" hangingPunct="1"/>
            <a:r>
              <a:rPr lang="en-US" altLang="tr-TR" smtClean="0">
                <a:latin typeface="Times New Roman" pitchFamily="18" charset="0"/>
              </a:rPr>
              <a:t>Designed to be used by full-time and part-time employees on either a biweekly or monthly basis.</a:t>
            </a:r>
          </a:p>
          <a:p>
            <a:pPr eaLnBrk="1" hangingPunct="1"/>
            <a:endParaRPr lang="en-US" alt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E73439-9857-4B8C-A85C-B625099CD3BB}" type="slidenum">
              <a:rPr lang="en-US" altLang="tr-TR" sz="1200"/>
              <a:pPr/>
              <a:t>3</a:t>
            </a:fld>
            <a:endParaRPr lang="en-US" altLang="tr-TR"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Go to: www.pensionand benefits.gc.ca. </a:t>
            </a:r>
          </a:p>
          <a:p>
            <a:pPr eaLnBrk="1" hangingPunct="1"/>
            <a:r>
              <a:rPr lang="en-CA" altLang="tr-TR" smtClean="0">
                <a:latin typeface="Times New Roman" pitchFamily="18" charset="0"/>
              </a:rPr>
              <a:t>Select language.</a:t>
            </a:r>
          </a:p>
          <a:p>
            <a:pPr eaLnBrk="1" hangingPunct="1"/>
            <a:r>
              <a:rPr lang="en-CA" altLang="tr-TR" smtClean="0">
                <a:latin typeface="Times New Roman" pitchFamily="18" charset="0"/>
              </a:rPr>
              <a:t>Select the Active Member button.</a:t>
            </a:r>
          </a:p>
          <a:p>
            <a:pPr eaLnBrk="1" hangingPunct="1"/>
            <a:r>
              <a:rPr lang="en-CA" altLang="tr-TR" smtClean="0">
                <a:latin typeface="Times New Roman" pitchFamily="18" charset="0"/>
              </a:rPr>
              <a:t>Select any of the pension tools (left side bar).</a:t>
            </a:r>
          </a:p>
          <a:p>
            <a:pPr eaLnBrk="1" hangingPunct="1"/>
            <a:r>
              <a:rPr lang="en-CA" altLang="tr-TR" smtClean="0">
                <a:latin typeface="Times New Roman" pitchFamily="18" charset="0"/>
              </a:rPr>
              <a:t>Select the Continue button.</a:t>
            </a:r>
          </a:p>
          <a:p>
            <a:pPr eaLnBrk="1" hangingPunct="1"/>
            <a:r>
              <a:rPr lang="en-CA" altLang="tr-TR" smtClean="0">
                <a:latin typeface="Times New Roman" pitchFamily="18" charset="0"/>
              </a:rPr>
              <a:t>You will be greeted with this screen. Select the either the English or Français button.</a:t>
            </a:r>
            <a:endParaRPr lang="en-US" altLang="tr-T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D34BF49-55D8-4700-933D-C88F8EC23936}" type="slidenum">
              <a:rPr lang="en-US" altLang="tr-TR" sz="1200"/>
              <a:pPr/>
              <a:t>4</a:t>
            </a:fld>
            <a:endParaRPr lang="en-US" altLang="tr-TR"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CA" altLang="tr-TR" smtClean="0">
              <a:latin typeface="Arial" charset="0"/>
            </a:endParaRPr>
          </a:p>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Select the Register option from the left side bar.</a:t>
            </a:r>
            <a:endParaRPr lang="en-US" altLang="tr-T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27DE9E4-9AB5-4B61-A8B0-7368070A8B6A}" type="slidenum">
              <a:rPr lang="en-US" altLang="tr-TR" sz="1200"/>
              <a:pPr/>
              <a:t>7</a:t>
            </a:fld>
            <a:endParaRPr lang="en-US" altLang="tr-TR"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US" altLang="tr-TR" smtClean="0">
                <a:latin typeface="Times New Roman" pitchFamily="18" charset="0"/>
              </a:rPr>
              <a:t>Estimates can be done for change to salary, reduction in regular pay or to stop an existing entitlement.</a:t>
            </a:r>
          </a:p>
          <a:p>
            <a:pPr eaLnBrk="1" hangingPunct="1"/>
            <a:r>
              <a:rPr lang="en-US" altLang="tr-TR" smtClean="0">
                <a:latin typeface="Times New Roman" pitchFamily="18" charset="0"/>
              </a:rPr>
              <a:t>Designed to be used by full-time and part-time employees on either a biweekly or monthly basis.</a:t>
            </a:r>
          </a:p>
          <a:p>
            <a:pPr eaLnBrk="1" hangingPunct="1"/>
            <a:endParaRPr lang="en-US" altLang="tr-T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7784BBB-2BD0-4716-B713-4CB9BE331885}" type="slidenum">
              <a:rPr lang="en-US" altLang="tr-TR" sz="1200"/>
              <a:pPr/>
              <a:t>8</a:t>
            </a:fld>
            <a:endParaRPr lang="en-US" altLang="tr-TR"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US" altLang="tr-TR" smtClean="0">
                <a:latin typeface="Times New Roman" pitchFamily="18" charset="0"/>
              </a:rPr>
              <a:t>Estimates can be done for change to salary, reduction in regular pay or to stop an existing entitlement.</a:t>
            </a:r>
          </a:p>
          <a:p>
            <a:pPr eaLnBrk="1" hangingPunct="1"/>
            <a:r>
              <a:rPr lang="en-US" altLang="tr-TR" smtClean="0">
                <a:latin typeface="Times New Roman" pitchFamily="18" charset="0"/>
              </a:rPr>
              <a:t>Designed to be used by full-time and part-time employees on either a biweekly or monthly basis.</a:t>
            </a:r>
          </a:p>
          <a:p>
            <a:pPr eaLnBrk="1" hangingPunct="1"/>
            <a:endParaRPr lang="en-US" altLang="tr-T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4AE4AF8-09FB-4F57-8EEC-A1BB20A1C18D}" type="slidenum">
              <a:rPr lang="en-US" altLang="tr-TR" sz="1200"/>
              <a:pPr/>
              <a:t>9</a:t>
            </a:fld>
            <a:endParaRPr lang="en-US" altLang="tr-TR"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CA" altLang="tr-TR" smtClean="0">
              <a:latin typeface="Arial" charset="0"/>
            </a:endParaRPr>
          </a:p>
          <a:p>
            <a:pPr eaLnBrk="1" hangingPunct="1"/>
            <a:r>
              <a:rPr lang="en-CA" altLang="tr-TR" smtClean="0">
                <a:latin typeface="Times New Roman" pitchFamily="18" charset="0"/>
              </a:rPr>
              <a:t>Speaker’s Notes:</a:t>
            </a:r>
          </a:p>
          <a:p>
            <a:pPr eaLnBrk="1" hangingPunct="1"/>
            <a:r>
              <a:rPr lang="en-CA" altLang="tr-TR" smtClean="0">
                <a:latin typeface="Times New Roman" pitchFamily="18" charset="0"/>
              </a:rPr>
              <a:t>Select the Register option from the left side bar.</a:t>
            </a:r>
            <a:endParaRPr lang="en-US" altLang="tr-T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7FB1D6E-56BE-485B-A3B7-6429EF6DC04C}" type="slidenum">
              <a:rPr lang="en-US" altLang="tr-TR" sz="1200"/>
              <a:pPr/>
              <a:t>10</a:t>
            </a:fld>
            <a:endParaRPr lang="en-US" altLang="tr-TR"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CA" altLang="tr-TR" smtClean="0">
                <a:latin typeface="Times New Roman" pitchFamily="18" charset="0"/>
              </a:rPr>
              <a:t>Explain that employees have access to their copy only. Compensation advisors have access to their employees</a:t>
            </a:r>
            <a:r>
              <a:rPr lang="en-CA" altLang="tr-TR" smtClean="0">
                <a:latin typeface="Arial" charset="0"/>
              </a:rPr>
              <a:t>’</a:t>
            </a:r>
            <a:r>
              <a:rPr lang="en-CA" altLang="tr-TR" smtClean="0">
                <a:latin typeface="Times New Roman" pitchFamily="18" charset="0"/>
              </a:rPr>
              <a:t> copy as well as the employer</a:t>
            </a:r>
            <a:r>
              <a:rPr lang="en-CA" altLang="tr-TR" smtClean="0">
                <a:latin typeface="Arial" charset="0"/>
              </a:rPr>
              <a:t>’</a:t>
            </a:r>
            <a:r>
              <a:rPr lang="en-CA" altLang="tr-TR" smtClean="0">
                <a:latin typeface="Times New Roman" pitchFamily="18" charset="0"/>
              </a:rPr>
              <a:t>s copy.</a:t>
            </a:r>
          </a:p>
          <a:p>
            <a:pPr eaLnBrk="1" hangingPunct="1"/>
            <a:r>
              <a:rPr lang="en-CA" altLang="tr-TR" smtClean="0">
                <a:latin typeface="Times New Roman" pitchFamily="18" charset="0"/>
              </a:rPr>
              <a:t>Web printed copies of the tax slips can be used to file income tax returns.</a:t>
            </a:r>
          </a:p>
          <a:p>
            <a:pPr eaLnBrk="1" hangingPunct="1"/>
            <a:r>
              <a:rPr lang="en-CA" altLang="tr-TR" smtClean="0">
                <a:latin typeface="Times New Roman" pitchFamily="18" charset="0"/>
              </a:rPr>
              <a:t>Keeps a record of all tax slips system generated up to a maximum of seven years starting in 2007.</a:t>
            </a:r>
          </a:p>
          <a:p>
            <a:pPr eaLnBrk="1" hangingPunct="1"/>
            <a:r>
              <a:rPr lang="en-CA" altLang="tr-TR" smtClean="0">
                <a:latin typeface="Times New Roman" pitchFamily="18" charset="0"/>
              </a:rPr>
              <a:t>Helps to reduce the volume of paper being used and eliminates the handling and distribution required for these documents.</a:t>
            </a:r>
          </a:p>
          <a:p>
            <a:pPr eaLnBrk="1" hangingPunct="1"/>
            <a:endParaRPr lang="en-US" altLang="tr-T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4B7D437-369F-47ED-A6F2-AB6FF29DDC40}" type="slidenum">
              <a:rPr lang="en-US" altLang="tr-TR" sz="1200"/>
              <a:pPr/>
              <a:t>11</a:t>
            </a:fld>
            <a:endParaRPr lang="en-US" altLang="tr-TR"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CA" altLang="tr-TR" smtClean="0">
                <a:latin typeface="Times New Roman" pitchFamily="18" charset="0"/>
              </a:rPr>
              <a:t>Speaker</a:t>
            </a:r>
            <a:r>
              <a:rPr lang="en-CA" altLang="tr-TR" smtClean="0">
                <a:latin typeface="Arial" charset="0"/>
              </a:rPr>
              <a:t>’</a:t>
            </a:r>
            <a:r>
              <a:rPr lang="en-CA" altLang="tr-TR" smtClean="0">
                <a:latin typeface="Times New Roman" pitchFamily="18" charset="0"/>
              </a:rPr>
              <a:t>s Notes:</a:t>
            </a:r>
          </a:p>
          <a:p>
            <a:pPr eaLnBrk="1" hangingPunct="1"/>
            <a:r>
              <a:rPr lang="en-CA" altLang="tr-TR" smtClean="0">
                <a:latin typeface="Times New Roman" pitchFamily="18" charset="0"/>
              </a:rPr>
              <a:t>Explain that the Payroll Register, Record of Employment (ROE) and Data Base are only available to Compensation Advisors.</a:t>
            </a:r>
          </a:p>
          <a:p>
            <a:pPr eaLnBrk="1" hangingPunct="1"/>
            <a:endParaRPr lang="en-US" alt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8" descr="AAFC_FIP_2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172200"/>
            <a:ext cx="3790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1676400"/>
            <a:ext cx="7772400" cy="2057400"/>
          </a:xfrm>
        </p:spPr>
        <p:txBody>
          <a:bodyPr/>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609600" y="3733800"/>
            <a:ext cx="7772400" cy="1981200"/>
          </a:xfrm>
        </p:spPr>
        <p:txBody>
          <a:bodyPr/>
          <a:lstStyle>
            <a:lvl1pPr marL="0" indent="0">
              <a:defRPr sz="2400"/>
            </a:lvl1pPr>
          </a:lstStyle>
          <a:p>
            <a:pPr lvl="0"/>
            <a:r>
              <a:rPr lang="en-US" noProof="0" smtClean="0"/>
              <a:t>Click to edit Master subtitle style</a:t>
            </a:r>
          </a:p>
        </p:txBody>
      </p:sp>
    </p:spTree>
    <p:extLst>
      <p:ext uri="{BB962C8B-B14F-4D97-AF65-F5344CB8AC3E}">
        <p14:creationId xmlns:p14="http://schemas.microsoft.com/office/powerpoint/2010/main" val="33958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sldNum" sz="quarter" idx="10"/>
          </p:nvPr>
        </p:nvSpPr>
        <p:spPr>
          <a:ln/>
        </p:spPr>
        <p:txBody>
          <a:bodyPr/>
          <a:lstStyle>
            <a:lvl1pPr>
              <a:defRPr/>
            </a:lvl1pPr>
          </a:lstStyle>
          <a:p>
            <a:pPr>
              <a:defRPr/>
            </a:pPr>
            <a:fld id="{7A541CEE-D2DD-4323-B8BD-803DC0762BDD}" type="slidenum">
              <a:rPr lang="en-CA" altLang="tr-TR"/>
              <a:pPr>
                <a:defRPr/>
              </a:pPr>
              <a:t>‹#›</a:t>
            </a:fld>
            <a:endParaRPr lang="en-CA" altLang="tr-TR"/>
          </a:p>
        </p:txBody>
      </p:sp>
    </p:spTree>
    <p:extLst>
      <p:ext uri="{BB962C8B-B14F-4D97-AF65-F5344CB8AC3E}">
        <p14:creationId xmlns:p14="http://schemas.microsoft.com/office/powerpoint/2010/main" val="216198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685800"/>
            <a:ext cx="2057400" cy="4953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685800"/>
            <a:ext cx="6019800" cy="4953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sldNum" sz="quarter" idx="10"/>
          </p:nvPr>
        </p:nvSpPr>
        <p:spPr>
          <a:ln/>
        </p:spPr>
        <p:txBody>
          <a:bodyPr/>
          <a:lstStyle>
            <a:lvl1pPr>
              <a:defRPr/>
            </a:lvl1pPr>
          </a:lstStyle>
          <a:p>
            <a:pPr>
              <a:defRPr/>
            </a:pPr>
            <a:fld id="{50478B6F-943A-4D32-8B65-87C479E47DD2}" type="slidenum">
              <a:rPr lang="en-CA" altLang="tr-TR"/>
              <a:pPr>
                <a:defRPr/>
              </a:pPr>
              <a:t>‹#›</a:t>
            </a:fld>
            <a:endParaRPr lang="en-CA" altLang="tr-TR"/>
          </a:p>
        </p:txBody>
      </p:sp>
    </p:spTree>
    <p:extLst>
      <p:ext uri="{BB962C8B-B14F-4D97-AF65-F5344CB8AC3E}">
        <p14:creationId xmlns:p14="http://schemas.microsoft.com/office/powerpoint/2010/main" val="283204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Tree>
    <p:extLst>
      <p:ext uri="{BB962C8B-B14F-4D97-AF65-F5344CB8AC3E}">
        <p14:creationId xmlns:p14="http://schemas.microsoft.com/office/powerpoint/2010/main" val="383936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642331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Tree>
    <p:extLst>
      <p:ext uri="{BB962C8B-B14F-4D97-AF65-F5344CB8AC3E}">
        <p14:creationId xmlns:p14="http://schemas.microsoft.com/office/powerpoint/2010/main" val="24251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505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6566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65571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4072522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142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105334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sldNum" sz="quarter" idx="10"/>
          </p:nvPr>
        </p:nvSpPr>
        <p:spPr>
          <a:ln/>
        </p:spPr>
        <p:txBody>
          <a:bodyPr/>
          <a:lstStyle>
            <a:lvl1pPr>
              <a:defRPr/>
            </a:lvl1pPr>
          </a:lstStyle>
          <a:p>
            <a:pPr>
              <a:defRPr/>
            </a:pPr>
            <a:fld id="{0ED66C06-5DB1-4246-9AFF-DE2E234D8CBE}" type="slidenum">
              <a:rPr lang="en-CA" altLang="tr-TR"/>
              <a:pPr>
                <a:defRPr/>
              </a:pPr>
              <a:t>‹#›</a:t>
            </a:fld>
            <a:endParaRPr lang="en-CA" altLang="tr-TR"/>
          </a:p>
        </p:txBody>
      </p:sp>
    </p:spTree>
    <p:extLst>
      <p:ext uri="{BB962C8B-B14F-4D97-AF65-F5344CB8AC3E}">
        <p14:creationId xmlns:p14="http://schemas.microsoft.com/office/powerpoint/2010/main" val="26048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139886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66685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722054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0"/>
            <a:ext cx="2895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3505200" y="1600200"/>
            <a:ext cx="2895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38588"/>
            <a:ext cx="2895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3505200" y="3938588"/>
            <a:ext cx="2895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63566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505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527486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3505200" y="1600200"/>
            <a:ext cx="2895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3505200" y="3938588"/>
            <a:ext cx="2895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12153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2895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3505200" y="1600200"/>
            <a:ext cx="2895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3505200" y="3938588"/>
            <a:ext cx="2895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0194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Rectangle 11"/>
          <p:cNvSpPr>
            <a:spLocks noGrp="1" noChangeArrowheads="1"/>
          </p:cNvSpPr>
          <p:nvPr>
            <p:ph type="sldNum" sz="quarter" idx="10"/>
          </p:nvPr>
        </p:nvSpPr>
        <p:spPr>
          <a:ln/>
        </p:spPr>
        <p:txBody>
          <a:bodyPr/>
          <a:lstStyle>
            <a:lvl1pPr>
              <a:defRPr/>
            </a:lvl1pPr>
          </a:lstStyle>
          <a:p>
            <a:pPr>
              <a:defRPr/>
            </a:pPr>
            <a:fld id="{33D8C43E-EF6C-42C3-BEC7-1820F644952A}" type="slidenum">
              <a:rPr lang="en-CA" altLang="tr-TR"/>
              <a:pPr>
                <a:defRPr/>
              </a:pPr>
              <a:t>‹#›</a:t>
            </a:fld>
            <a:endParaRPr lang="en-CA" altLang="tr-TR"/>
          </a:p>
        </p:txBody>
      </p:sp>
    </p:spTree>
    <p:extLst>
      <p:ext uri="{BB962C8B-B14F-4D97-AF65-F5344CB8AC3E}">
        <p14:creationId xmlns:p14="http://schemas.microsoft.com/office/powerpoint/2010/main" val="306190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76400"/>
            <a:ext cx="4038600" cy="3962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76400"/>
            <a:ext cx="4038600" cy="3962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sldNum" sz="quarter" idx="10"/>
          </p:nvPr>
        </p:nvSpPr>
        <p:spPr>
          <a:ln/>
        </p:spPr>
        <p:txBody>
          <a:bodyPr/>
          <a:lstStyle>
            <a:lvl1pPr>
              <a:defRPr/>
            </a:lvl1pPr>
          </a:lstStyle>
          <a:p>
            <a:pPr>
              <a:defRPr/>
            </a:pPr>
            <a:fld id="{D96FD02F-2C23-4774-A0D6-581970B30490}" type="slidenum">
              <a:rPr lang="en-CA" altLang="tr-TR"/>
              <a:pPr>
                <a:defRPr/>
              </a:pPr>
              <a:t>‹#›</a:t>
            </a:fld>
            <a:endParaRPr lang="en-CA" altLang="tr-TR"/>
          </a:p>
        </p:txBody>
      </p:sp>
    </p:spTree>
    <p:extLst>
      <p:ext uri="{BB962C8B-B14F-4D97-AF65-F5344CB8AC3E}">
        <p14:creationId xmlns:p14="http://schemas.microsoft.com/office/powerpoint/2010/main" val="7331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1"/>
          <p:cNvSpPr>
            <a:spLocks noGrp="1" noChangeArrowheads="1"/>
          </p:cNvSpPr>
          <p:nvPr>
            <p:ph type="sldNum" sz="quarter" idx="10"/>
          </p:nvPr>
        </p:nvSpPr>
        <p:spPr>
          <a:ln/>
        </p:spPr>
        <p:txBody>
          <a:bodyPr/>
          <a:lstStyle>
            <a:lvl1pPr>
              <a:defRPr/>
            </a:lvl1pPr>
          </a:lstStyle>
          <a:p>
            <a:pPr>
              <a:defRPr/>
            </a:pPr>
            <a:fld id="{42288F27-9A9F-45D1-A372-5F93E8449F25}" type="slidenum">
              <a:rPr lang="en-CA" altLang="tr-TR"/>
              <a:pPr>
                <a:defRPr/>
              </a:pPr>
              <a:t>‹#›</a:t>
            </a:fld>
            <a:endParaRPr lang="en-CA" altLang="tr-TR"/>
          </a:p>
        </p:txBody>
      </p:sp>
    </p:spTree>
    <p:extLst>
      <p:ext uri="{BB962C8B-B14F-4D97-AF65-F5344CB8AC3E}">
        <p14:creationId xmlns:p14="http://schemas.microsoft.com/office/powerpoint/2010/main" val="354253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11"/>
          <p:cNvSpPr>
            <a:spLocks noGrp="1" noChangeArrowheads="1"/>
          </p:cNvSpPr>
          <p:nvPr>
            <p:ph type="sldNum" sz="quarter" idx="10"/>
          </p:nvPr>
        </p:nvSpPr>
        <p:spPr>
          <a:ln/>
        </p:spPr>
        <p:txBody>
          <a:bodyPr/>
          <a:lstStyle>
            <a:lvl1pPr>
              <a:defRPr/>
            </a:lvl1pPr>
          </a:lstStyle>
          <a:p>
            <a:pPr>
              <a:defRPr/>
            </a:pPr>
            <a:fld id="{01E0B192-D44D-4EA9-BE38-476FDD22EC4A}" type="slidenum">
              <a:rPr lang="en-CA" altLang="tr-TR"/>
              <a:pPr>
                <a:defRPr/>
              </a:pPr>
              <a:t>‹#›</a:t>
            </a:fld>
            <a:endParaRPr lang="en-CA" altLang="tr-TR"/>
          </a:p>
        </p:txBody>
      </p:sp>
    </p:spTree>
    <p:extLst>
      <p:ext uri="{BB962C8B-B14F-4D97-AF65-F5344CB8AC3E}">
        <p14:creationId xmlns:p14="http://schemas.microsoft.com/office/powerpoint/2010/main" val="172784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6F404B4C-97C9-4B98-93DF-CA2D5BA51ED0}" type="slidenum">
              <a:rPr lang="en-CA" altLang="tr-TR"/>
              <a:pPr>
                <a:defRPr/>
              </a:pPr>
              <a:t>‹#›</a:t>
            </a:fld>
            <a:endParaRPr lang="en-CA" altLang="tr-TR"/>
          </a:p>
        </p:txBody>
      </p:sp>
    </p:spTree>
    <p:extLst>
      <p:ext uri="{BB962C8B-B14F-4D97-AF65-F5344CB8AC3E}">
        <p14:creationId xmlns:p14="http://schemas.microsoft.com/office/powerpoint/2010/main" val="62014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11"/>
          <p:cNvSpPr>
            <a:spLocks noGrp="1" noChangeArrowheads="1"/>
          </p:cNvSpPr>
          <p:nvPr>
            <p:ph type="sldNum" sz="quarter" idx="10"/>
          </p:nvPr>
        </p:nvSpPr>
        <p:spPr>
          <a:ln/>
        </p:spPr>
        <p:txBody>
          <a:bodyPr/>
          <a:lstStyle>
            <a:lvl1pPr>
              <a:defRPr/>
            </a:lvl1pPr>
          </a:lstStyle>
          <a:p>
            <a:pPr>
              <a:defRPr/>
            </a:pPr>
            <a:fld id="{BD70C3AC-3CA4-4D38-B704-5D313340F783}" type="slidenum">
              <a:rPr lang="en-CA" altLang="tr-TR"/>
              <a:pPr>
                <a:defRPr/>
              </a:pPr>
              <a:t>‹#›</a:t>
            </a:fld>
            <a:endParaRPr lang="en-CA" altLang="tr-TR"/>
          </a:p>
        </p:txBody>
      </p:sp>
    </p:spTree>
    <p:extLst>
      <p:ext uri="{BB962C8B-B14F-4D97-AF65-F5344CB8AC3E}">
        <p14:creationId xmlns:p14="http://schemas.microsoft.com/office/powerpoint/2010/main" val="273267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11"/>
          <p:cNvSpPr>
            <a:spLocks noGrp="1" noChangeArrowheads="1"/>
          </p:cNvSpPr>
          <p:nvPr>
            <p:ph type="sldNum" sz="quarter" idx="10"/>
          </p:nvPr>
        </p:nvSpPr>
        <p:spPr>
          <a:ln/>
        </p:spPr>
        <p:txBody>
          <a:bodyPr/>
          <a:lstStyle>
            <a:lvl1pPr>
              <a:defRPr/>
            </a:lvl1pPr>
          </a:lstStyle>
          <a:p>
            <a:pPr>
              <a:defRPr/>
            </a:pPr>
            <a:fld id="{53027967-F5C8-4CD4-89AD-02193CC49888}" type="slidenum">
              <a:rPr lang="en-CA" altLang="tr-TR"/>
              <a:pPr>
                <a:defRPr/>
              </a:pPr>
              <a:t>‹#›</a:t>
            </a:fld>
            <a:endParaRPr lang="en-CA" altLang="tr-TR"/>
          </a:p>
        </p:txBody>
      </p:sp>
    </p:spTree>
    <p:extLst>
      <p:ext uri="{BB962C8B-B14F-4D97-AF65-F5344CB8AC3E}">
        <p14:creationId xmlns:p14="http://schemas.microsoft.com/office/powerpoint/2010/main" val="57999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685800"/>
            <a:ext cx="822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tr-TR" smtClean="0"/>
              <a:t>Click to edit Master title style</a:t>
            </a:r>
          </a:p>
        </p:txBody>
      </p:sp>
      <p:sp>
        <p:nvSpPr>
          <p:cNvPr id="1027" name="Rectangle 4"/>
          <p:cNvSpPr>
            <a:spLocks noGrp="1" noChangeArrowheads="1"/>
          </p:cNvSpPr>
          <p:nvPr>
            <p:ph type="body" idx="1"/>
          </p:nvPr>
        </p:nvSpPr>
        <p:spPr bwMode="auto">
          <a:xfrm>
            <a:off x="457200" y="16764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28" name="Rectangle 10"/>
          <p:cNvSpPr>
            <a:spLocks noChangeArrowheads="1"/>
          </p:cNvSpPr>
          <p:nvPr userDrawn="1"/>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tr-TR" smtClean="0"/>
          </a:p>
        </p:txBody>
      </p:sp>
      <p:pic>
        <p:nvPicPr>
          <p:cNvPr id="1029"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3400" y="5791200"/>
            <a:ext cx="2409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1"/>
          <p:cNvSpPr>
            <a:spLocks noGrp="1" noChangeArrowheads="1"/>
          </p:cNvSpPr>
          <p:nvPr>
            <p:ph type="sldNum" sz="quarter" idx="4"/>
          </p:nvPr>
        </p:nvSpPr>
        <p:spPr bwMode="auto">
          <a:xfrm>
            <a:off x="8077200" y="5638800"/>
            <a:ext cx="60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EF30C44-195F-45DF-B3A5-53782A22A28B}" type="slidenum">
              <a:rPr lang="en-CA" altLang="tr-TR"/>
              <a:pPr>
                <a:defRPr/>
              </a:pPr>
              <a:t>‹#›</a:t>
            </a:fld>
            <a:endParaRPr lang="en-CA" altLang="tr-TR"/>
          </a:p>
        </p:txBody>
      </p:sp>
    </p:spTree>
  </p:cSld>
  <p:clrMap bg1="lt1" tx1="dk1" bg2="lt2" tx2="dk2" accent1="accent1" accent2="accent2" accent3="accent3" accent4="accent4" accent5="accent5" accent6="accent6" hlink="hlink" folHlink="folHlink"/>
  <p:sldLayoutIdLst>
    <p:sldLayoutId id="2147483892"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l" rtl="0" eaLnBrk="0" fontAlgn="base" hangingPunct="0">
        <a:spcBef>
          <a:spcPct val="0"/>
        </a:spcBef>
        <a:spcAft>
          <a:spcPct val="0"/>
        </a:spcAft>
        <a:defRPr sz="2800" b="1" kern="1200">
          <a:solidFill>
            <a:srgbClr val="008080"/>
          </a:solidFill>
          <a:latin typeface="+mj-lt"/>
          <a:ea typeface="+mj-ea"/>
          <a:cs typeface="+mj-cs"/>
        </a:defRPr>
      </a:lvl1pPr>
      <a:lvl2pPr algn="l" rtl="0" eaLnBrk="0" fontAlgn="base" hangingPunct="0">
        <a:spcBef>
          <a:spcPct val="0"/>
        </a:spcBef>
        <a:spcAft>
          <a:spcPct val="0"/>
        </a:spcAft>
        <a:defRPr sz="2800" b="1">
          <a:solidFill>
            <a:srgbClr val="008080"/>
          </a:solidFill>
          <a:latin typeface="Arial" panose="020B0604020202020204" pitchFamily="34" charset="0"/>
        </a:defRPr>
      </a:lvl2pPr>
      <a:lvl3pPr algn="l" rtl="0" eaLnBrk="0" fontAlgn="base" hangingPunct="0">
        <a:spcBef>
          <a:spcPct val="0"/>
        </a:spcBef>
        <a:spcAft>
          <a:spcPct val="0"/>
        </a:spcAft>
        <a:defRPr sz="2800" b="1">
          <a:solidFill>
            <a:srgbClr val="008080"/>
          </a:solidFill>
          <a:latin typeface="Arial" panose="020B0604020202020204" pitchFamily="34" charset="0"/>
        </a:defRPr>
      </a:lvl3pPr>
      <a:lvl4pPr algn="l" rtl="0" eaLnBrk="0" fontAlgn="base" hangingPunct="0">
        <a:spcBef>
          <a:spcPct val="0"/>
        </a:spcBef>
        <a:spcAft>
          <a:spcPct val="0"/>
        </a:spcAft>
        <a:defRPr sz="2800" b="1">
          <a:solidFill>
            <a:srgbClr val="008080"/>
          </a:solidFill>
          <a:latin typeface="Arial" panose="020B0604020202020204" pitchFamily="34" charset="0"/>
        </a:defRPr>
      </a:lvl4pPr>
      <a:lvl5pPr algn="l" rtl="0" eaLnBrk="0" fontAlgn="base" hangingPunct="0">
        <a:spcBef>
          <a:spcPct val="0"/>
        </a:spcBef>
        <a:spcAft>
          <a:spcPct val="0"/>
        </a:spcAft>
        <a:defRPr sz="2800" b="1">
          <a:solidFill>
            <a:srgbClr val="008080"/>
          </a:solidFill>
          <a:latin typeface="Arial" panose="020B0604020202020204" pitchFamily="34" charset="0"/>
        </a:defRPr>
      </a:lvl5pPr>
      <a:lvl6pPr marL="457200" algn="l" rtl="0" fontAlgn="base">
        <a:spcBef>
          <a:spcPct val="0"/>
        </a:spcBef>
        <a:spcAft>
          <a:spcPct val="0"/>
        </a:spcAft>
        <a:defRPr sz="2800" b="1">
          <a:solidFill>
            <a:srgbClr val="008080"/>
          </a:solidFill>
          <a:latin typeface="Arial" panose="020B0604020202020204" pitchFamily="34" charset="0"/>
        </a:defRPr>
      </a:lvl6pPr>
      <a:lvl7pPr marL="914400" algn="l" rtl="0" fontAlgn="base">
        <a:spcBef>
          <a:spcPct val="0"/>
        </a:spcBef>
        <a:spcAft>
          <a:spcPct val="0"/>
        </a:spcAft>
        <a:defRPr sz="2800" b="1">
          <a:solidFill>
            <a:srgbClr val="008080"/>
          </a:solidFill>
          <a:latin typeface="Arial" panose="020B0604020202020204" pitchFamily="34" charset="0"/>
        </a:defRPr>
      </a:lvl7pPr>
      <a:lvl8pPr marL="1371600" algn="l" rtl="0" fontAlgn="base">
        <a:spcBef>
          <a:spcPct val="0"/>
        </a:spcBef>
        <a:spcAft>
          <a:spcPct val="0"/>
        </a:spcAft>
        <a:defRPr sz="2800" b="1">
          <a:solidFill>
            <a:srgbClr val="008080"/>
          </a:solidFill>
          <a:latin typeface="Arial" panose="020B0604020202020204" pitchFamily="34" charset="0"/>
        </a:defRPr>
      </a:lvl8pPr>
      <a:lvl9pPr marL="1828800" algn="l" rtl="0" fontAlgn="base">
        <a:spcBef>
          <a:spcPct val="0"/>
        </a:spcBef>
        <a:spcAft>
          <a:spcPct val="0"/>
        </a:spcAft>
        <a:defRPr sz="2800" b="1">
          <a:solidFill>
            <a:srgbClr val="008080"/>
          </a:solidFill>
          <a:latin typeface="Arial" panose="020B0604020202020204" pitchFamily="34" charset="0"/>
        </a:defRPr>
      </a:lvl9pPr>
    </p:titleStyle>
    <p:bodyStyle>
      <a:lvl1pPr marL="1588" indent="-1588" algn="l" rtl="0" eaLnBrk="0" fontAlgn="base" hangingPunct="0">
        <a:spcBef>
          <a:spcPct val="20000"/>
        </a:spcBef>
        <a:spcAft>
          <a:spcPct val="0"/>
        </a:spcAft>
        <a:buFont typeface="Times" pitchFamily="-64" charset="0"/>
        <a:defRPr sz="2000" kern="1200">
          <a:solidFill>
            <a:srgbClr val="006699"/>
          </a:solidFill>
          <a:latin typeface="+mn-lt"/>
          <a:ea typeface="+mn-ea"/>
          <a:cs typeface="+mn-cs"/>
        </a:defRPr>
      </a:lvl1pPr>
      <a:lvl2pPr marL="742950" indent="-285750" algn="l" rtl="0" eaLnBrk="0" fontAlgn="base" hangingPunct="0">
        <a:spcBef>
          <a:spcPct val="20000"/>
        </a:spcBef>
        <a:spcAft>
          <a:spcPct val="0"/>
        </a:spcAft>
        <a:buFont typeface="Times" pitchFamily="-64" charset="0"/>
        <a:buChar char="•"/>
        <a:defRPr sz="2000" kern="1200">
          <a:solidFill>
            <a:srgbClr val="006699"/>
          </a:solidFill>
          <a:latin typeface="+mn-lt"/>
          <a:ea typeface="+mn-ea"/>
          <a:cs typeface="+mn-cs"/>
        </a:defRPr>
      </a:lvl2pPr>
      <a:lvl3pPr marL="1143000" indent="-228600" algn="l" rtl="0" eaLnBrk="0" fontAlgn="base" hangingPunct="0">
        <a:spcBef>
          <a:spcPct val="20000"/>
        </a:spcBef>
        <a:spcAft>
          <a:spcPct val="0"/>
        </a:spcAft>
        <a:buFont typeface="Times" pitchFamily="-64" charset="0"/>
        <a:buChar char="•"/>
        <a:defRPr sz="2000" kern="1200">
          <a:solidFill>
            <a:srgbClr val="006699"/>
          </a:solidFill>
          <a:latin typeface="+mn-lt"/>
          <a:ea typeface="+mn-ea"/>
          <a:cs typeface="+mn-cs"/>
        </a:defRPr>
      </a:lvl3pPr>
      <a:lvl4pPr marL="1600200" indent="-228600" algn="l" rtl="0" eaLnBrk="0" fontAlgn="base" hangingPunct="0">
        <a:spcBef>
          <a:spcPct val="20000"/>
        </a:spcBef>
        <a:spcAft>
          <a:spcPct val="0"/>
        </a:spcAft>
        <a:buFont typeface="Times" pitchFamily="-64" charset="0"/>
        <a:buChar char="•"/>
        <a:defRPr sz="2000" kern="1200">
          <a:solidFill>
            <a:srgbClr val="006699"/>
          </a:solidFill>
          <a:latin typeface="+mn-lt"/>
          <a:ea typeface="+mn-ea"/>
          <a:cs typeface="+mn-cs"/>
        </a:defRPr>
      </a:lvl4pPr>
      <a:lvl5pPr marL="2057400" indent="-228600" algn="l" rtl="0" eaLnBrk="0" fontAlgn="base" hangingPunct="0">
        <a:spcBef>
          <a:spcPct val="20000"/>
        </a:spcBef>
        <a:spcAft>
          <a:spcPct val="0"/>
        </a:spcAft>
        <a:buFont typeface="Times" pitchFamily="-64" charset="0"/>
        <a:buChar char="•"/>
        <a:defRPr sz="2000" kern="1200">
          <a:solidFill>
            <a:srgbClr val="0066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flipH="1">
            <a:off x="8458200" y="6324600"/>
            <a:ext cx="685800" cy="533400"/>
          </a:xfrm>
          <a:prstGeom prst="rtTriangle">
            <a:avLst/>
          </a:prstGeom>
          <a:gradFill rotWithShape="1">
            <a:gsLst>
              <a:gs pos="0">
                <a:srgbClr val="CEBC7A">
                  <a:alpha val="50000"/>
                </a:srgbClr>
              </a:gs>
              <a:gs pos="100000">
                <a:srgbClr val="FFFFFF"/>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tr-TR" smtClean="0"/>
          </a:p>
        </p:txBody>
      </p:sp>
      <p:sp>
        <p:nvSpPr>
          <p:cNvPr id="2051" name="Text Box 3"/>
          <p:cNvSpPr txBox="1">
            <a:spLocks noChangeArrowheads="1"/>
          </p:cNvSpPr>
          <p:nvPr/>
        </p:nvSpPr>
        <p:spPr bwMode="auto">
          <a:xfrm>
            <a:off x="8636000" y="65468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defRPr/>
            </a:pPr>
            <a:fld id="{83944D5D-B950-46EE-B116-6FAE4A07BBA2}" type="slidenum">
              <a:rPr lang="en-CA" altLang="tr-TR" sz="1400" b="1" smtClean="0">
                <a:solidFill>
                  <a:srgbClr val="8D8217"/>
                </a:solidFill>
                <a:latin typeface="BankGothic Md BT" pitchFamily="34" charset="0"/>
              </a:rPr>
              <a:pPr algn="ctr" eaLnBrk="1" hangingPunct="1">
                <a:spcBef>
                  <a:spcPct val="50000"/>
                </a:spcBef>
                <a:defRPr/>
              </a:pPr>
              <a:t>‹#›</a:t>
            </a:fld>
            <a:endParaRPr lang="en-CA" altLang="tr-TR" sz="1400" b="1" smtClean="0">
              <a:solidFill>
                <a:srgbClr val="8D8217"/>
              </a:solidFill>
              <a:latin typeface="BankGothic Md BT" pitchFamily="34" charset="0"/>
            </a:endParaRPr>
          </a:p>
        </p:txBody>
      </p:sp>
      <p:pic>
        <p:nvPicPr>
          <p:cNvPr id="2052" name="Picture 5" descr="AG-ppt-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sp>
        <p:nvSpPr>
          <p:cNvPr id="2054" name="Rectangle 7"/>
          <p:cNvSpPr>
            <a:spLocks noGrp="1" noChangeArrowheads="1"/>
          </p:cNvSpPr>
          <p:nvPr>
            <p:ph type="body" idx="1"/>
          </p:nvPr>
        </p:nvSpPr>
        <p:spPr bwMode="auto">
          <a:xfrm>
            <a:off x="457200" y="1600200"/>
            <a:ext cx="5943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txStyles>
    <p:titleStyle>
      <a:lvl1pPr algn="l" rtl="0" eaLnBrk="0" fontAlgn="base" hangingPunct="0">
        <a:lnSpc>
          <a:spcPct val="90000"/>
        </a:lnSpc>
        <a:spcBef>
          <a:spcPct val="0"/>
        </a:spcBef>
        <a:spcAft>
          <a:spcPct val="0"/>
        </a:spcAft>
        <a:defRPr sz="30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Narrow" panose="020B0606020202030204" pitchFamily="34" charset="0"/>
        </a:defRPr>
      </a:lvl2pPr>
      <a:lvl3pPr algn="l" rtl="0" eaLnBrk="0" fontAlgn="base" hangingPunct="0">
        <a:lnSpc>
          <a:spcPct val="90000"/>
        </a:lnSpc>
        <a:spcBef>
          <a:spcPct val="0"/>
        </a:spcBef>
        <a:spcAft>
          <a:spcPct val="0"/>
        </a:spcAft>
        <a:defRPr sz="3000" b="1">
          <a:solidFill>
            <a:schemeClr val="tx2"/>
          </a:solidFill>
          <a:latin typeface="Arial Narrow" panose="020B0606020202030204" pitchFamily="34" charset="0"/>
        </a:defRPr>
      </a:lvl3pPr>
      <a:lvl4pPr algn="l" rtl="0" eaLnBrk="0" fontAlgn="base" hangingPunct="0">
        <a:lnSpc>
          <a:spcPct val="90000"/>
        </a:lnSpc>
        <a:spcBef>
          <a:spcPct val="0"/>
        </a:spcBef>
        <a:spcAft>
          <a:spcPct val="0"/>
        </a:spcAft>
        <a:defRPr sz="3000" b="1">
          <a:solidFill>
            <a:schemeClr val="tx2"/>
          </a:solidFill>
          <a:latin typeface="Arial Narrow" panose="020B0606020202030204" pitchFamily="34" charset="0"/>
        </a:defRPr>
      </a:lvl4pPr>
      <a:lvl5pPr algn="l" rtl="0" eaLnBrk="0" fontAlgn="base" hangingPunct="0">
        <a:lnSpc>
          <a:spcPct val="90000"/>
        </a:lnSpc>
        <a:spcBef>
          <a:spcPct val="0"/>
        </a:spcBef>
        <a:spcAft>
          <a:spcPct val="0"/>
        </a:spcAft>
        <a:defRPr sz="3000" b="1">
          <a:solidFill>
            <a:schemeClr val="tx2"/>
          </a:solidFill>
          <a:latin typeface="Arial Narrow" panose="020B0606020202030204" pitchFamily="34" charset="0"/>
        </a:defRPr>
      </a:lvl5pPr>
      <a:lvl6pPr marL="457200" algn="l" rtl="0" fontAlgn="base">
        <a:lnSpc>
          <a:spcPct val="90000"/>
        </a:lnSpc>
        <a:spcBef>
          <a:spcPct val="0"/>
        </a:spcBef>
        <a:spcAft>
          <a:spcPct val="0"/>
        </a:spcAft>
        <a:defRPr sz="3000" b="1">
          <a:solidFill>
            <a:schemeClr val="tx2"/>
          </a:solidFill>
          <a:latin typeface="Arial Narrow" panose="020B0606020202030204" pitchFamily="34" charset="0"/>
        </a:defRPr>
      </a:lvl6pPr>
      <a:lvl7pPr marL="914400" algn="l" rtl="0" fontAlgn="base">
        <a:lnSpc>
          <a:spcPct val="90000"/>
        </a:lnSpc>
        <a:spcBef>
          <a:spcPct val="0"/>
        </a:spcBef>
        <a:spcAft>
          <a:spcPct val="0"/>
        </a:spcAft>
        <a:defRPr sz="3000" b="1">
          <a:solidFill>
            <a:schemeClr val="tx2"/>
          </a:solidFill>
          <a:latin typeface="Arial Narrow" panose="020B0606020202030204" pitchFamily="34" charset="0"/>
        </a:defRPr>
      </a:lvl7pPr>
      <a:lvl8pPr marL="1371600" algn="l" rtl="0" fontAlgn="base">
        <a:lnSpc>
          <a:spcPct val="90000"/>
        </a:lnSpc>
        <a:spcBef>
          <a:spcPct val="0"/>
        </a:spcBef>
        <a:spcAft>
          <a:spcPct val="0"/>
        </a:spcAft>
        <a:defRPr sz="3000" b="1">
          <a:solidFill>
            <a:schemeClr val="tx2"/>
          </a:solidFill>
          <a:latin typeface="Arial Narrow" panose="020B0606020202030204" pitchFamily="34" charset="0"/>
        </a:defRPr>
      </a:lvl8pPr>
      <a:lvl9pPr marL="1828800" algn="l" rtl="0" fontAlgn="base">
        <a:lnSpc>
          <a:spcPct val="90000"/>
        </a:lnSpc>
        <a:spcBef>
          <a:spcPct val="0"/>
        </a:spcBef>
        <a:spcAft>
          <a:spcPct val="0"/>
        </a:spcAft>
        <a:defRPr sz="3000" b="1">
          <a:solidFill>
            <a:schemeClr val="tx2"/>
          </a:solidFill>
          <a:latin typeface="Arial Narrow" panose="020B0606020202030204" pitchFamily="34" charset="0"/>
        </a:defRPr>
      </a:lvl9pPr>
    </p:titleStyle>
    <p:bodyStyle>
      <a:lvl1pPr marL="342900" indent="-342900" algn="l" rtl="0" eaLnBrk="0" fontAlgn="base" hangingPunct="0">
        <a:spcBef>
          <a:spcPct val="35000"/>
        </a:spcBef>
        <a:spcAft>
          <a:spcPct val="0"/>
        </a:spcAft>
        <a:buClr>
          <a:srgbClr val="8D8217"/>
        </a:buClr>
        <a:buFont typeface="Wingdings" pitchFamily="2" charset="2"/>
        <a:buChar char="n"/>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8D8217"/>
        </a:buClr>
        <a:buFont typeface="Wingdings" pitchFamily="2" charset="2"/>
        <a:buChar char="o"/>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8D8217"/>
        </a:buClr>
        <a:buFont typeface="Wingdings" pitchFamily="2" charset="2"/>
        <a:buChar char="ü"/>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hyperlink" Target="http://www.dreamstime.com/stock-image-dried-fruits-image19229791" TargetMode="External"/><Relationship Id="rId13" Type="http://schemas.openxmlformats.org/officeDocument/2006/relationships/hyperlink" Target="http://www.dreamstime.com/register?jump_to=http%3A%2F%2Fwww.dreamstime.com%2Froyalty-free-stock-images-manufacture-of-milk-image3495309" TargetMode="External"/><Relationship Id="rId3" Type="http://schemas.openxmlformats.org/officeDocument/2006/relationships/image" Target="../media/image18.png"/><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hyperlink" Target="http://www.dreamstime.com/royalty-free-stock-images-fruits-and-vegetables-image14677739" TargetMode="External"/><Relationship Id="rId11" Type="http://schemas.openxmlformats.org/officeDocument/2006/relationships/hyperlink" Target="http://www.dreamstime.com/register?jump_to=http%3A%2F%2Fwww.dreamstime.com%2Froyalty-free-stock-images-black-olives-image14139929" TargetMode="External"/><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hyperlink" Target="http://www.iconarchive.com/show/paradise-fruits-icons-by-artbees/Tomato-icon.html" TargetMode="External"/><Relationship Id="rId9" Type="http://schemas.openxmlformats.org/officeDocument/2006/relationships/image" Target="../media/image21.jpeg"/><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hyperlink" Target="http://www.dreamstime.com/register?jump_to=http%3A%2F%2Fwww.dreamstime.com%2Fstock-images-olive-oil-image12178534" TargetMode="External"/><Relationship Id="rId12"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6.jpeg"/><Relationship Id="rId11" Type="http://schemas.openxmlformats.org/officeDocument/2006/relationships/hyperlink" Target="http://www.dreamstime.com/register?jump_to=http%3A%2F%2Fwww.dreamstime.com%2Froyalty-free-stock-photos-dairy-food-production-plant-image1916118" TargetMode="External"/><Relationship Id="rId5" Type="http://schemas.openxmlformats.org/officeDocument/2006/relationships/hyperlink" Target="http://www.dreamstime.com/register?jump_to=http%3A%2F%2Fwww.dreamstime.com%2Froyalty-free-stock-images-italy-winemaking-chianti--image16932479"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www.dreamstime.com/register?jump_to=http%3A%2F%2Fwww.dreamstime.com%2Froyalty-free-stock-photos-flour-mill-image508258"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8.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www.dreamstime.com/register?jump_to=http%3A%2F%2Fwww.dreamstime.com%2Fstock-image-food-sacks-image12118581" TargetMode="External"/><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hyperlink" Target="http://www.dreamstime.com/register?jump_to=http%3A%2F%2Fwww.dreamstime.com%2Fstock-image-cheese-storage-in-dairy-image1915961" TargetMode="External"/><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hyperlink" Target="http://www.dreamstime.com/register?jump_to=http%3A%2F%2Fwww.dreamstime.com%2Fstock-images-fast-food-box-image1311694" TargetMode="External"/><Relationship Id="rId3" Type="http://schemas.openxmlformats.org/officeDocument/2006/relationships/image" Target="../media/image18.pn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hyperlink" Target="http://www.dreamstime.com/register?jump_to=http%3A%2F%2Fwww.dreamstime.com%2Fstock-photos-oranges-and-packaging-image5404873" TargetMode="External"/><Relationship Id="rId11" Type="http://schemas.openxmlformats.org/officeDocument/2006/relationships/image" Target="../media/image40.jpeg"/><Relationship Id="rId5" Type="http://schemas.openxmlformats.org/officeDocument/2006/relationships/image" Target="../media/image36.jpeg"/><Relationship Id="rId10" Type="http://schemas.openxmlformats.org/officeDocument/2006/relationships/image" Target="../media/image39.jpeg"/><Relationship Id="rId4" Type="http://schemas.openxmlformats.org/officeDocument/2006/relationships/image" Target="../media/image35.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6.jpeg"/><Relationship Id="rId3" Type="http://schemas.openxmlformats.org/officeDocument/2006/relationships/image" Target="../media/image18.png"/><Relationship Id="rId7" Type="http://schemas.openxmlformats.org/officeDocument/2006/relationships/hyperlink" Target="http://www.dreamstime.com/register?jump_to=http%3A%2F%2Fwww.dreamstime.com%2Froyalty-free-stock-photography-food-and-agricultural-researcher-image674047" TargetMode="External"/><Relationship Id="rId12" Type="http://schemas.openxmlformats.org/officeDocument/2006/relationships/hyperlink" Target="http://www.dreamstime.com/register?jump_to=http%3A%2F%2Fwww.dreamstime.com%2Froyalty-free-stock-image-mold-tomatoes-image8734076"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42.jpeg"/><Relationship Id="rId11" Type="http://schemas.openxmlformats.org/officeDocument/2006/relationships/image" Target="../media/image45.jpeg"/><Relationship Id="rId5" Type="http://schemas.openxmlformats.org/officeDocument/2006/relationships/hyperlink" Target="http://www.dreamstime.com/register?jump_to=http%3A%2F%2Fwww.dreamstime.com%2Froyalty-free-stock-image-salmonella-bacteria-image79316" TargetMode="External"/><Relationship Id="rId10" Type="http://schemas.openxmlformats.org/officeDocument/2006/relationships/image" Target="../media/image44.jpeg"/><Relationship Id="rId4" Type="http://schemas.openxmlformats.org/officeDocument/2006/relationships/image" Target="../media/image41.jpeg"/><Relationship Id="rId9" Type="http://schemas.openxmlformats.org/officeDocument/2006/relationships/hyperlink" Target="http://www.dreamstime.com/register?jump_to=http%3A%2F%2Fwww.dreamstime.com%2Fstock-photo-e-coli-bacteria-image556342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8.png"/><Relationship Id="rId7" Type="http://schemas.openxmlformats.org/officeDocument/2006/relationships/hyperlink" Target="http://www.dreamstime.com/register?jump_to=http%3A%2F%2Fwww.dreamstime.com%2Fstock-images-vitamin-c-image15567084"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dreamstime.com/register?jump_to=http%3A%2F%2Fwww.dreamstime.com%2Froyalty-free-stock-image-different-flasks-image493189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dreamstime.com/register?jump_to=http%3A%2F%2Fwww.dreamstime.com%2Froyalty-free-stock-photography-winery-image6870717" TargetMode="External"/><Relationship Id="rId3" Type="http://schemas.openxmlformats.org/officeDocument/2006/relationships/image" Target="../media/image18.png"/><Relationship Id="rId7"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www.dreamstime.com/register?jump_to=http%3A%2F%2Fwww.dreamstime.com%2Fstock-photo-old-winery-image14321420" TargetMode="External"/><Relationship Id="rId11" Type="http://schemas.openxmlformats.org/officeDocument/2006/relationships/image" Target="../media/image53.jpeg"/><Relationship Id="rId5" Type="http://schemas.openxmlformats.org/officeDocument/2006/relationships/image" Target="../media/image50.jpeg"/><Relationship Id="rId10" Type="http://schemas.openxmlformats.org/officeDocument/2006/relationships/hyperlink" Target="http://www.dreamstime.com/register?jump_to=http%3A%2F%2Fwww.dreamstime.com%2Froyalty-free-stock-photo-winery-wine-tasting-image13299295" TargetMode="External"/><Relationship Id="rId4" Type="http://schemas.openxmlformats.org/officeDocument/2006/relationships/hyperlink" Target="http://www.dreamstime.com/register?jump_to=http%3A%2F%2Fwww.dreamstime.com%2Fstock-photos-winery-image2412733" TargetMode="External"/><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8" Type="http://schemas.openxmlformats.org/officeDocument/2006/relationships/hyperlink" Target="http://www.dreamstime.com/register?jump_to=http%3A%2F%2Fwww.dreamstime.com%2Fstock-images-professional-mincing-machine-for-meat-image9349874" TargetMode="External"/><Relationship Id="rId3" Type="http://schemas.openxmlformats.org/officeDocument/2006/relationships/image" Target="../media/image18.pn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dreamstime.com/register?jump_to=http%3A%2F%2Fwww.dreamstime.com%2Fstock-image-the-food-processing-industry-equipment--image9612321" TargetMode="External"/><Relationship Id="rId5" Type="http://schemas.openxmlformats.org/officeDocument/2006/relationships/image" Target="../media/image58.jpeg"/><Relationship Id="rId4" Type="http://schemas.openxmlformats.org/officeDocument/2006/relationships/hyperlink" Target="http://www.dreamstime.com/register?jump_to=http%3A%2F%2Fwww.dreamstime.com%2Fstock-image-cheese-factory-image5698531" TargetMode="External"/><Relationship Id="rId9"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dreamstime.com/register?jump_to=http%3A%2F%2Fwww.dreamstime.com%2Fstock-photos-turning-food-into-fuel-image10846843"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hyperlink" Target="http://www.dreamstime.com/register?jump_to=http%3A%2F%2Fwww.dreamstime.com%2Fstock-images-researcher-with-gmo-plants-in-the-laboratory-image13544254" TargetMode="Externa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18.png"/><Relationship Id="rId7" Type="http://schemas.openxmlformats.org/officeDocument/2006/relationships/hyperlink" Target="http://www.dreamstime.com/register?jump_to=http%3A%2F%2Fwww.dreamstime.com%2Fstock-image-germ-image12530881"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hyperlink" Target="http://www.dreamstime.com/register?jump_to=http%3A%2F%2Fwww.dreamstime.com%2Froyalty-free-stock-images-common-bacteria-infecting-human-image1891020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hyperlink" Target="http://www.shutterstock.com/pic.mhtml?id=40487122&amp;rid=641920"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9.jpeg"/><Relationship Id="rId4" Type="http://schemas.openxmlformats.org/officeDocument/2006/relationships/hyperlink" Target="http://www.shutterstock.com/pic.mhtml?id=69746227&amp;rid=6419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www.shutterstock.com/pic.mhtml?id=10510015&amp;rid=641920" TargetMode="External"/><Relationship Id="rId5" Type="http://schemas.openxmlformats.org/officeDocument/2006/relationships/image" Target="../media/image10.jpeg"/><Relationship Id="rId4" Type="http://schemas.openxmlformats.org/officeDocument/2006/relationships/hyperlink" Target="http://www.shutterstock.com/pic.mhtml?id=1562027&amp;rid=64192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hyperlink" Target="http://www.shutterstock.com/pic.mhtml?id=54357052&amp;rid=641920"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81000" y="1600200"/>
            <a:ext cx="8229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40000"/>
              </a:spcBef>
              <a:buClrTx/>
              <a:buFontTx/>
              <a:buNone/>
            </a:pPr>
            <a:r>
              <a:rPr lang="tr-TR" altLang="tr-TR" sz="3600" b="1">
                <a:solidFill>
                  <a:srgbClr val="CC0000"/>
                </a:solidFill>
                <a:latin typeface="Arial Narrow" pitchFamily="34" charset="0"/>
              </a:rPr>
              <a:t>SAKARYA</a:t>
            </a:r>
            <a:r>
              <a:rPr lang="en-CA" altLang="tr-TR" sz="3600" b="1">
                <a:solidFill>
                  <a:srgbClr val="CC0000"/>
                </a:solidFill>
                <a:latin typeface="Arial Narrow" pitchFamily="34" charset="0"/>
              </a:rPr>
              <a:t> </a:t>
            </a:r>
            <a:r>
              <a:rPr lang="tr-TR" altLang="tr-TR" sz="3600" b="1">
                <a:solidFill>
                  <a:srgbClr val="CC0000"/>
                </a:solidFill>
                <a:latin typeface="Arial Narrow" pitchFamily="34" charset="0"/>
              </a:rPr>
              <a:t>ÜNİVERSİTESİ </a:t>
            </a:r>
          </a:p>
          <a:p>
            <a:pPr algn="ctr" eaLnBrk="1" hangingPunct="1">
              <a:lnSpc>
                <a:spcPct val="90000"/>
              </a:lnSpc>
              <a:spcBef>
                <a:spcPct val="40000"/>
              </a:spcBef>
              <a:buClrTx/>
              <a:buFontTx/>
              <a:buNone/>
            </a:pPr>
            <a:r>
              <a:rPr lang="tr-TR" altLang="tr-TR" sz="3600" b="1">
                <a:solidFill>
                  <a:srgbClr val="CC0000"/>
                </a:solidFill>
                <a:latin typeface="Arial Narrow" pitchFamily="34" charset="0"/>
              </a:rPr>
              <a:t>MÜHENDİSLİK FAKÜLTESİ </a:t>
            </a:r>
          </a:p>
          <a:p>
            <a:pPr algn="ctr" eaLnBrk="1" hangingPunct="1">
              <a:lnSpc>
                <a:spcPct val="90000"/>
              </a:lnSpc>
              <a:spcBef>
                <a:spcPct val="40000"/>
              </a:spcBef>
              <a:buClrTx/>
              <a:buFontTx/>
              <a:buNone/>
            </a:pPr>
            <a:r>
              <a:rPr lang="tr-TR" altLang="tr-TR" sz="3600" b="1">
                <a:solidFill>
                  <a:srgbClr val="CC0000"/>
                </a:solidFill>
                <a:latin typeface="Arial Narrow" pitchFamily="34" charset="0"/>
              </a:rPr>
              <a:t>GIDA MÜHENDİSLİĞİ BÖLÜMÜ</a:t>
            </a:r>
            <a:endParaRPr lang="en-CA" altLang="tr-TR" sz="3600" b="1">
              <a:solidFill>
                <a:srgbClr val="CC0000"/>
              </a:solidFill>
              <a:latin typeface="Arial Narrow" pitchFamily="34" charset="0"/>
            </a:endParaRPr>
          </a:p>
        </p:txBody>
      </p:sp>
      <p:sp>
        <p:nvSpPr>
          <p:cNvPr id="4099" name="Text Box 4"/>
          <p:cNvSpPr txBox="1">
            <a:spLocks noChangeArrowheads="1"/>
          </p:cNvSpPr>
          <p:nvPr/>
        </p:nvSpPr>
        <p:spPr bwMode="auto">
          <a:xfrm>
            <a:off x="5943600" y="5181600"/>
            <a:ext cx="32004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50000"/>
              </a:lnSpc>
              <a:spcBef>
                <a:spcPct val="50000"/>
              </a:spcBef>
              <a:buClrTx/>
              <a:buFontTx/>
              <a:buNone/>
            </a:pPr>
            <a:endParaRPr lang="en-US" altLang="tr-TR" sz="2600" b="1">
              <a:solidFill>
                <a:srgbClr val="FF0000"/>
              </a:solidFill>
              <a:latin typeface="Arial Narrow" pitchFamily="34" charset="0"/>
            </a:endParaRPr>
          </a:p>
          <a:p>
            <a:pPr algn="ctr" eaLnBrk="1" hangingPunct="1">
              <a:lnSpc>
                <a:spcPct val="50000"/>
              </a:lnSpc>
              <a:spcBef>
                <a:spcPct val="50000"/>
              </a:spcBef>
              <a:buClrTx/>
              <a:buFontTx/>
              <a:buNone/>
            </a:pPr>
            <a:r>
              <a:rPr lang="tr-TR" altLang="tr-TR" b="1">
                <a:latin typeface="Arial Narrow" pitchFamily="34" charset="0"/>
              </a:rPr>
              <a:t>Eylül </a:t>
            </a:r>
            <a:r>
              <a:rPr lang="en-US" altLang="tr-TR" b="1">
                <a:latin typeface="Arial Narrow" pitchFamily="34" charset="0"/>
              </a:rPr>
              <a:t>201</a:t>
            </a:r>
            <a:r>
              <a:rPr lang="tr-TR" altLang="tr-TR" b="1">
                <a:latin typeface="Arial Narrow" pitchFamily="34" charset="0"/>
              </a:rPr>
              <a:t>4</a:t>
            </a:r>
          </a:p>
          <a:p>
            <a:pPr algn="ctr" eaLnBrk="1" hangingPunct="1">
              <a:lnSpc>
                <a:spcPct val="50000"/>
              </a:lnSpc>
              <a:spcBef>
                <a:spcPct val="50000"/>
              </a:spcBef>
              <a:buClrTx/>
              <a:buFontTx/>
              <a:buNone/>
            </a:pPr>
            <a:r>
              <a:rPr lang="tr-TR" altLang="tr-TR" b="1">
                <a:latin typeface="Arial Narrow" pitchFamily="34" charset="0"/>
              </a:rPr>
              <a:t>Hazırlayan: </a:t>
            </a:r>
            <a:endParaRPr lang="tr-TR" altLang="tr-TR" b="1"/>
          </a:p>
          <a:p>
            <a:pPr algn="ctr" eaLnBrk="1" hangingPunct="1">
              <a:lnSpc>
                <a:spcPct val="50000"/>
              </a:lnSpc>
              <a:spcBef>
                <a:spcPct val="50000"/>
              </a:spcBef>
              <a:buClrTx/>
              <a:buFontTx/>
              <a:buNone/>
            </a:pPr>
            <a:r>
              <a:rPr lang="en-US" altLang="tr-TR" b="1">
                <a:latin typeface="Arial Narrow" pitchFamily="34" charset="0"/>
              </a:rPr>
              <a:t>Yrd. Do</a:t>
            </a:r>
            <a:r>
              <a:rPr lang="tr-TR" altLang="tr-TR" b="1">
                <a:latin typeface="Arial Narrow" pitchFamily="34" charset="0"/>
              </a:rPr>
              <a:t>ç.Dr. Oktay YEMİŞ</a:t>
            </a:r>
            <a:endParaRPr lang="en-US" altLang="tr-TR" b="1">
              <a:latin typeface="Arial Narrow" pitchFamily="34" charset="0"/>
            </a:endParaRPr>
          </a:p>
          <a:p>
            <a:pPr algn="ctr" eaLnBrk="1" hangingPunct="1">
              <a:spcBef>
                <a:spcPct val="50000"/>
              </a:spcBef>
              <a:buClrTx/>
              <a:buFontTx/>
              <a:buNone/>
            </a:pPr>
            <a:endParaRPr lang="en-US" altLang="tr-TR" b="1">
              <a:latin typeface="Arial Narrow" pitchFamily="34" charset="0"/>
            </a:endParaRPr>
          </a:p>
        </p:txBody>
      </p:sp>
      <p:pic>
        <p:nvPicPr>
          <p:cNvPr id="410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4102100"/>
            <a:ext cx="37147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533400"/>
            <a:ext cx="8229600" cy="411163"/>
          </a:xfrm>
        </p:spPr>
        <p:txBody>
          <a:bodyPr/>
          <a:lstStyle/>
          <a:p>
            <a:pPr eaLnBrk="1" hangingPunct="1"/>
            <a:r>
              <a:rPr lang="tr-TR" altLang="tr-TR" sz="2600" smtClean="0">
                <a:solidFill>
                  <a:srgbClr val="CC0000"/>
                </a:solidFill>
              </a:rPr>
              <a:t>GIDA MÜHENDİSİ KİMDİR ?</a:t>
            </a:r>
            <a:endParaRPr lang="en-US" altLang="tr-TR" sz="2600" smtClean="0">
              <a:solidFill>
                <a:srgbClr val="CC0000"/>
              </a:solidFill>
            </a:endParaRPr>
          </a:p>
        </p:txBody>
      </p:sp>
      <p:sp>
        <p:nvSpPr>
          <p:cNvPr id="13315" name="Rectangle 28"/>
          <p:cNvSpPr>
            <a:spLocks noGrp="1" noChangeArrowheads="1"/>
          </p:cNvSpPr>
          <p:nvPr>
            <p:ph type="body" idx="1"/>
          </p:nvPr>
        </p:nvSpPr>
        <p:spPr>
          <a:xfrm>
            <a:off x="457200" y="1219200"/>
            <a:ext cx="8458200" cy="5257800"/>
          </a:xfrm>
          <a:noFill/>
        </p:spPr>
        <p:txBody>
          <a:bodyPr/>
          <a:lstStyle/>
          <a:p>
            <a:pPr algn="just" eaLnBrk="1" hangingPunct="1"/>
            <a:r>
              <a:rPr lang="en-US" altLang="tr-TR" smtClean="0"/>
              <a:t>Gıda </a:t>
            </a:r>
            <a:r>
              <a:rPr lang="tr-TR" altLang="tr-TR" smtClean="0"/>
              <a:t>M</a:t>
            </a:r>
            <a:r>
              <a:rPr lang="en-US" altLang="tr-TR" smtClean="0"/>
              <a:t>ühendisi; </a:t>
            </a:r>
            <a:endParaRPr lang="tr-TR" altLang="tr-TR" smtClean="0"/>
          </a:p>
          <a:p>
            <a:pPr algn="just" eaLnBrk="1" hangingPunct="1">
              <a:buFont typeface="Wingdings" pitchFamily="2" charset="2"/>
              <a:buBlip>
                <a:blip r:embed="rId3"/>
              </a:buBlip>
            </a:pPr>
            <a:r>
              <a:rPr lang="tr-TR" altLang="tr-TR" smtClean="0"/>
              <a:t>G</a:t>
            </a:r>
            <a:r>
              <a:rPr lang="en-US" altLang="tr-TR" smtClean="0"/>
              <a:t>ıda maddelerinin üretiminden tüketimine kadarki tüm süreçlerde </a:t>
            </a:r>
            <a:r>
              <a:rPr lang="en-US" altLang="tr-TR" i="1" smtClean="0"/>
              <a:t>sağlığa</a:t>
            </a:r>
            <a:r>
              <a:rPr lang="tr-TR" altLang="tr-TR" i="1" smtClean="0"/>
              <a:t> </a:t>
            </a:r>
            <a:r>
              <a:rPr lang="en-US" altLang="tr-TR" i="1" smtClean="0"/>
              <a:t>uygun</a:t>
            </a:r>
            <a:r>
              <a:rPr lang="en-US" altLang="tr-TR" smtClean="0"/>
              <a:t>, </a:t>
            </a:r>
            <a:r>
              <a:rPr lang="en-US" altLang="tr-TR" i="1" smtClean="0"/>
              <a:t>güvenli</a:t>
            </a:r>
            <a:r>
              <a:rPr lang="en-US" altLang="tr-TR" smtClean="0"/>
              <a:t> ve </a:t>
            </a:r>
            <a:r>
              <a:rPr lang="en-US" altLang="tr-TR" i="1" smtClean="0"/>
              <a:t>kaliteli gıda üretilmesi</a:t>
            </a:r>
            <a:r>
              <a:rPr lang="en-US" altLang="tr-TR" smtClean="0"/>
              <a:t>, </a:t>
            </a:r>
            <a:endParaRPr lang="tr-TR" altLang="tr-TR" smtClean="0"/>
          </a:p>
          <a:p>
            <a:pPr algn="just" eaLnBrk="1" hangingPunct="1">
              <a:buFont typeface="Wingdings" pitchFamily="2" charset="2"/>
              <a:buBlip>
                <a:blip r:embed="rId3"/>
              </a:buBlip>
            </a:pPr>
            <a:r>
              <a:rPr lang="tr-TR" altLang="tr-TR" smtClean="0"/>
              <a:t>G</a:t>
            </a:r>
            <a:r>
              <a:rPr lang="en-US" altLang="tr-TR" smtClean="0"/>
              <a:t>ıda </a:t>
            </a:r>
            <a:r>
              <a:rPr lang="en-US" altLang="tr-TR" i="1" smtClean="0"/>
              <a:t>üretim teknolojilerinin geliştirilmesi</a:t>
            </a:r>
            <a:r>
              <a:rPr lang="en-US" altLang="tr-TR" smtClean="0"/>
              <a:t>, </a:t>
            </a:r>
            <a:endParaRPr lang="tr-TR" altLang="tr-TR" smtClean="0"/>
          </a:p>
          <a:p>
            <a:pPr algn="just" eaLnBrk="1" hangingPunct="1">
              <a:buFont typeface="Wingdings" pitchFamily="2" charset="2"/>
              <a:buBlip>
                <a:blip r:embed="rId3"/>
              </a:buBlip>
            </a:pPr>
            <a:r>
              <a:rPr lang="tr-TR" altLang="tr-TR" smtClean="0"/>
              <a:t>G</a:t>
            </a:r>
            <a:r>
              <a:rPr lang="en-US" altLang="tr-TR" smtClean="0"/>
              <a:t>ıda maddelerinin </a:t>
            </a:r>
            <a:r>
              <a:rPr lang="en-US" altLang="tr-TR" i="1" smtClean="0"/>
              <a:t>ambalajlanması</a:t>
            </a:r>
            <a:r>
              <a:rPr lang="en-US" altLang="tr-TR" smtClean="0"/>
              <a:t> ve </a:t>
            </a:r>
            <a:r>
              <a:rPr lang="en-US" altLang="tr-TR" i="1" smtClean="0"/>
              <a:t>depolanması</a:t>
            </a:r>
            <a:r>
              <a:rPr lang="en-US" altLang="tr-TR" smtClean="0"/>
              <a:t>, </a:t>
            </a:r>
            <a:endParaRPr lang="tr-TR" altLang="tr-TR" smtClean="0"/>
          </a:p>
          <a:p>
            <a:pPr algn="just" eaLnBrk="1" hangingPunct="1">
              <a:buFont typeface="Wingdings" pitchFamily="2" charset="2"/>
              <a:buBlip>
                <a:blip r:embed="rId3"/>
              </a:buBlip>
            </a:pPr>
            <a:r>
              <a:rPr lang="tr-TR" altLang="tr-TR" smtClean="0"/>
              <a:t>Ü</a:t>
            </a:r>
            <a:r>
              <a:rPr lang="en-US" altLang="tr-TR" smtClean="0"/>
              <a:t>retilen gıdaların </a:t>
            </a:r>
            <a:r>
              <a:rPr lang="en-US" altLang="tr-TR" i="1" smtClean="0"/>
              <a:t>kalite kontrollerinin yapılması</a:t>
            </a:r>
            <a:r>
              <a:rPr lang="en-US" altLang="tr-TR" smtClean="0"/>
              <a:t>, </a:t>
            </a:r>
            <a:endParaRPr lang="tr-TR" altLang="tr-TR" smtClean="0"/>
          </a:p>
          <a:p>
            <a:pPr algn="just" eaLnBrk="1" hangingPunct="1">
              <a:buFont typeface="Wingdings" pitchFamily="2" charset="2"/>
              <a:buBlip>
                <a:blip r:embed="rId3"/>
              </a:buBlip>
            </a:pPr>
            <a:r>
              <a:rPr lang="tr-TR" altLang="tr-TR" smtClean="0"/>
              <a:t>G</a:t>
            </a:r>
            <a:r>
              <a:rPr lang="en-US" altLang="tr-TR" smtClean="0"/>
              <a:t>ıda alanında </a:t>
            </a:r>
            <a:r>
              <a:rPr lang="en-US" altLang="tr-TR" i="1" smtClean="0"/>
              <a:t>araştırma-geliştirme faaliyetlerinin yürütülmesi</a:t>
            </a:r>
            <a:r>
              <a:rPr lang="en-US" altLang="tr-TR" smtClean="0"/>
              <a:t> konularında görev ve sorumluluklar alan kişidir.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a:xfrm>
            <a:off x="533400" y="381000"/>
            <a:ext cx="8229600" cy="427038"/>
          </a:xfrm>
        </p:spPr>
        <p:txBody>
          <a:bodyPr/>
          <a:lstStyle/>
          <a:p>
            <a:pPr algn="ctr" eaLnBrk="1" hangingPunct="1"/>
            <a:r>
              <a:rPr lang="tr-TR" altLang="tr-TR" sz="2400" smtClean="0">
                <a:solidFill>
                  <a:srgbClr val="CC0000"/>
                </a:solidFill>
              </a:rPr>
              <a:t>GIDA MÜHENDİSİNİN GÖREV VE SORUMLULUKLARI</a:t>
            </a:r>
            <a:endParaRPr lang="en-US" altLang="tr-TR" sz="2400" smtClean="0">
              <a:solidFill>
                <a:srgbClr val="CC0000"/>
              </a:solidFill>
            </a:endParaRPr>
          </a:p>
        </p:txBody>
      </p:sp>
      <p:sp>
        <p:nvSpPr>
          <p:cNvPr id="14339" name="Rectangle 6"/>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14340" name="Rectangle 7"/>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14341" name="Rectangle 8"/>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14342" name="Rectangle 11"/>
          <p:cNvSpPr>
            <a:spLocks noChangeArrowheads="1"/>
          </p:cNvSpPr>
          <p:nvPr/>
        </p:nvSpPr>
        <p:spPr bwMode="auto">
          <a:xfrm>
            <a:off x="4419600" y="30480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ClrTx/>
              <a:buFontTx/>
              <a:buNone/>
            </a:pPr>
            <a:r>
              <a:rPr lang="en-US" altLang="tr-TR" sz="2400"/>
              <a:t> </a:t>
            </a:r>
          </a:p>
        </p:txBody>
      </p:sp>
      <p:sp>
        <p:nvSpPr>
          <p:cNvPr id="14343" name="Rectangle 31"/>
          <p:cNvSpPr>
            <a:spLocks noChangeArrowheads="1"/>
          </p:cNvSpPr>
          <p:nvPr/>
        </p:nvSpPr>
        <p:spPr bwMode="auto">
          <a:xfrm>
            <a:off x="152400" y="990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Hammadde se</a:t>
            </a:r>
            <a:r>
              <a:rPr lang="tr-TR" altLang="tr-TR" sz="2400">
                <a:solidFill>
                  <a:srgbClr val="0033CC"/>
                </a:solidFill>
              </a:rPr>
              <a:t>ç</a:t>
            </a:r>
            <a:r>
              <a:rPr lang="en-US" altLang="tr-TR" sz="2400">
                <a:solidFill>
                  <a:srgbClr val="0033CC"/>
                </a:solidFill>
              </a:rPr>
              <a:t>imi ve kalitesinden sorumludur</a:t>
            </a:r>
            <a:r>
              <a:rPr lang="tr-TR" altLang="tr-TR" sz="2400">
                <a:solidFill>
                  <a:srgbClr val="0033CC"/>
                </a:solidFill>
              </a:rPr>
              <a:t> !</a:t>
            </a:r>
            <a:endParaRPr lang="en-US" altLang="tr-TR" sz="2400">
              <a:solidFill>
                <a:srgbClr val="0033CC"/>
              </a:solidFill>
            </a:endParaRPr>
          </a:p>
        </p:txBody>
      </p:sp>
      <p:pic>
        <p:nvPicPr>
          <p:cNvPr id="14344" name="Picture 33" descr="Tomato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362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7" descr="1277154987hJqQ3V">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419600"/>
            <a:ext cx="14859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9" descr="130329034929tzb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4572000"/>
            <a:ext cx="1274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1" descr="Supermarket Fruits And Vegetabl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905000"/>
            <a:ext cx="35052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43" descr="Black Olive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1905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45" descr="Manufacture Of Milk">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4362450"/>
            <a:ext cx="2971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0" y="26670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2" eaLnBrk="1" hangingPunct="1">
              <a:buFont typeface="Wingdings" pitchFamily="2" charset="2"/>
              <a:buNone/>
            </a:pPr>
            <a:endParaRPr lang="en-CA" altLang="tr-TR"/>
          </a:p>
        </p:txBody>
      </p:sp>
      <p:sp>
        <p:nvSpPr>
          <p:cNvPr id="15363" name="Rectangle 11"/>
          <p:cNvSpPr>
            <a:spLocks noChangeArrowheads="1"/>
          </p:cNvSpPr>
          <p:nvPr/>
        </p:nvSpPr>
        <p:spPr bwMode="auto">
          <a:xfrm>
            <a:off x="228600" y="914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Gıdaların işlenmesi konusunda araştırma yapar</a:t>
            </a:r>
            <a:r>
              <a:rPr lang="tr-TR" altLang="tr-TR" sz="2400">
                <a:solidFill>
                  <a:srgbClr val="0033CC"/>
                </a:solidFill>
              </a:rPr>
              <a:t> !</a:t>
            </a:r>
            <a:endParaRPr lang="en-US" altLang="tr-TR" sz="2400">
              <a:solidFill>
                <a:srgbClr val="0033CC"/>
              </a:solidFill>
            </a:endParaRPr>
          </a:p>
        </p:txBody>
      </p:sp>
      <p:sp>
        <p:nvSpPr>
          <p:cNvPr id="15364" name="Rectangle 13"/>
          <p:cNvSpPr>
            <a:spLocks noChangeArrowheads="1"/>
          </p:cNvSpPr>
          <p:nvPr/>
        </p:nvSpPr>
        <p:spPr bwMode="auto">
          <a:xfrm>
            <a:off x="533400" y="3810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pic>
        <p:nvPicPr>
          <p:cNvPr id="15365" name="Picture 18" descr="Food Prod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62350"/>
            <a:ext cx="218916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2" descr="Italy: Winemaking (chiant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267200"/>
            <a:ext cx="3124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4" descr="Olive Oi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7526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6" descr="Flour Mil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562350"/>
            <a:ext cx="221773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8" descr="Dairy Food Production Plan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1600200"/>
            <a:ext cx="2438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body" idx="1"/>
          </p:nvPr>
        </p:nvSpPr>
        <p:spPr>
          <a:xfrm>
            <a:off x="228600" y="1066800"/>
            <a:ext cx="8763000" cy="457200"/>
          </a:xfrm>
          <a:noFill/>
        </p:spPr>
        <p:txBody>
          <a:bodyPr/>
          <a:lstStyle/>
          <a:p>
            <a:pPr eaLnBrk="1" hangingPunct="1">
              <a:buFont typeface="Wingdings" pitchFamily="2" charset="2"/>
              <a:buBlip>
                <a:blip r:embed="rId3"/>
              </a:buBlip>
            </a:pPr>
            <a:r>
              <a:rPr lang="en-US" altLang="tr-TR" sz="2400" smtClean="0">
                <a:solidFill>
                  <a:srgbClr val="0033CC"/>
                </a:solidFill>
              </a:rPr>
              <a:t>Gıdaların depolanmas</a:t>
            </a:r>
            <a:r>
              <a:rPr lang="tr-TR" altLang="tr-TR" sz="2400" smtClean="0">
                <a:solidFill>
                  <a:srgbClr val="0033CC"/>
                </a:solidFill>
              </a:rPr>
              <a:t>ı</a:t>
            </a:r>
            <a:r>
              <a:rPr lang="en-US" altLang="tr-TR" sz="2400" smtClean="0">
                <a:solidFill>
                  <a:srgbClr val="0033CC"/>
                </a:solidFill>
              </a:rPr>
              <a:t> konusunda araştırma yapar</a:t>
            </a:r>
            <a:r>
              <a:rPr lang="tr-TR" altLang="tr-TR" sz="2400" smtClean="0">
                <a:solidFill>
                  <a:srgbClr val="0033CC"/>
                </a:solidFill>
              </a:rPr>
              <a:t> !</a:t>
            </a:r>
            <a:endParaRPr lang="en-US" altLang="tr-TR" sz="2400" smtClean="0">
              <a:solidFill>
                <a:srgbClr val="0033CC"/>
              </a:solidFill>
            </a:endParaRPr>
          </a:p>
        </p:txBody>
      </p:sp>
      <p:sp>
        <p:nvSpPr>
          <p:cNvPr id="16387" name="Rectangle 8"/>
          <p:cNvSpPr>
            <a:spLocks noChangeArrowheads="1"/>
          </p:cNvSpPr>
          <p:nvPr/>
        </p:nvSpPr>
        <p:spPr bwMode="auto">
          <a:xfrm>
            <a:off x="457200" y="4572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pic>
        <p:nvPicPr>
          <p:cNvPr id="16388" name="Picture 11" descr="Cheese Storage In Dai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2672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3" descr="Food Sack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572000"/>
            <a:ext cx="2819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5" descr="Cereal Storage S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981200"/>
            <a:ext cx="26670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7" descr="Hanging Salami Stick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2362200"/>
            <a:ext cx="21399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1" descr="Wine Barrels In Cella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854200"/>
            <a:ext cx="3276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2"/>
          <p:cNvSpPr>
            <a:spLocks noChangeArrowheads="1"/>
          </p:cNvSpPr>
          <p:nvPr/>
        </p:nvSpPr>
        <p:spPr bwMode="auto">
          <a:xfrm>
            <a:off x="381000" y="3810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17411" name="Rectangle 54"/>
          <p:cNvSpPr>
            <a:spLocks noChangeArrowheads="1"/>
          </p:cNvSpPr>
          <p:nvPr/>
        </p:nvSpPr>
        <p:spPr bwMode="auto">
          <a:xfrm>
            <a:off x="152400" y="990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Yeni </a:t>
            </a:r>
            <a:r>
              <a:rPr lang="tr-TR" altLang="tr-TR" sz="2400">
                <a:solidFill>
                  <a:srgbClr val="0033CC"/>
                </a:solidFill>
              </a:rPr>
              <a:t>fonksiyonel ambalaj </a:t>
            </a:r>
            <a:r>
              <a:rPr lang="en-US" altLang="tr-TR" sz="2400">
                <a:solidFill>
                  <a:srgbClr val="0033CC"/>
                </a:solidFill>
              </a:rPr>
              <a:t>materyalleri geli</a:t>
            </a:r>
            <a:r>
              <a:rPr lang="tr-TR" altLang="tr-TR" sz="2400">
                <a:solidFill>
                  <a:srgbClr val="0033CC"/>
                </a:solidFill>
              </a:rPr>
              <a:t>ş</a:t>
            </a:r>
            <a:r>
              <a:rPr lang="en-US" altLang="tr-TR" sz="2400">
                <a:solidFill>
                  <a:srgbClr val="0033CC"/>
                </a:solidFill>
              </a:rPr>
              <a:t>tirir </a:t>
            </a:r>
            <a:r>
              <a:rPr lang="tr-TR" altLang="tr-TR" sz="2400">
                <a:solidFill>
                  <a:srgbClr val="0033CC"/>
                </a:solidFill>
              </a:rPr>
              <a:t>!</a:t>
            </a:r>
            <a:endParaRPr lang="en-US" altLang="tr-TR" sz="2400">
              <a:solidFill>
                <a:srgbClr val="0033CC"/>
              </a:solidFill>
            </a:endParaRPr>
          </a:p>
        </p:txBody>
      </p:sp>
      <p:pic>
        <p:nvPicPr>
          <p:cNvPr id="17412" name="Picture 56" descr="Isolate 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2895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8" descr="Canned Goo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29718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0" descr="Oranges And Packag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114800"/>
            <a:ext cx="32766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2" descr="Fast Food Box">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828800"/>
            <a:ext cx="26670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4" descr="Offset Press Printing For Labe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905000"/>
            <a:ext cx="25908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6" descr="Milk Bott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3962400"/>
            <a:ext cx="17272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
          <p:cNvSpPr>
            <a:spLocks noChangeArrowheads="1"/>
          </p:cNvSpPr>
          <p:nvPr/>
        </p:nvSpPr>
        <p:spPr bwMode="auto">
          <a:xfrm>
            <a:off x="457200" y="4572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18435" name="Rectangle 18"/>
          <p:cNvSpPr>
            <a:spLocks noGrp="1" noChangeArrowheads="1"/>
          </p:cNvSpPr>
          <p:nvPr>
            <p:ph type="body" idx="1"/>
          </p:nvPr>
        </p:nvSpPr>
        <p:spPr>
          <a:xfrm>
            <a:off x="152400" y="914400"/>
            <a:ext cx="8763000" cy="609600"/>
          </a:xfrm>
          <a:noFill/>
        </p:spPr>
        <p:txBody>
          <a:bodyPr/>
          <a:lstStyle/>
          <a:p>
            <a:pPr eaLnBrk="1" hangingPunct="1">
              <a:buFont typeface="Wingdings" pitchFamily="2" charset="2"/>
              <a:buBlip>
                <a:blip r:embed="rId3"/>
              </a:buBlip>
            </a:pPr>
            <a:r>
              <a:rPr lang="en-US" altLang="tr-TR" sz="2400" smtClean="0">
                <a:solidFill>
                  <a:srgbClr val="0033CC"/>
                </a:solidFill>
              </a:rPr>
              <a:t>Gıdaların mikrobiyolojik g</a:t>
            </a:r>
            <a:r>
              <a:rPr lang="tr-TR" altLang="tr-TR" sz="2400" smtClean="0">
                <a:solidFill>
                  <a:srgbClr val="0033CC"/>
                </a:solidFill>
              </a:rPr>
              <a:t>ü</a:t>
            </a:r>
            <a:r>
              <a:rPr lang="en-US" altLang="tr-TR" sz="2400" smtClean="0">
                <a:solidFill>
                  <a:srgbClr val="0033CC"/>
                </a:solidFill>
              </a:rPr>
              <a:t>venli</a:t>
            </a:r>
            <a:r>
              <a:rPr lang="tr-TR" altLang="tr-TR" sz="2400" smtClean="0">
                <a:solidFill>
                  <a:srgbClr val="0033CC"/>
                </a:solidFill>
              </a:rPr>
              <a:t>ğ</a:t>
            </a:r>
            <a:r>
              <a:rPr lang="en-US" altLang="tr-TR" sz="2400" smtClean="0">
                <a:solidFill>
                  <a:srgbClr val="0033CC"/>
                </a:solidFill>
              </a:rPr>
              <a:t>inden sorumludur</a:t>
            </a:r>
            <a:r>
              <a:rPr lang="tr-TR" altLang="tr-TR" sz="2400" smtClean="0">
                <a:solidFill>
                  <a:srgbClr val="0033CC"/>
                </a:solidFill>
              </a:rPr>
              <a:t> !</a:t>
            </a:r>
            <a:endParaRPr lang="en-US" altLang="tr-TR" sz="2400" smtClean="0">
              <a:solidFill>
                <a:srgbClr val="0033CC"/>
              </a:solidFill>
            </a:endParaRPr>
          </a:p>
        </p:txBody>
      </p:sp>
      <p:pic>
        <p:nvPicPr>
          <p:cNvPr id="18436" name="Picture 20" descr="Mould On The M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019550"/>
            <a:ext cx="18986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2" descr="Salmonella Bacteri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4" descr="Food And Agricultural Research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019550"/>
            <a:ext cx="1828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6" descr="E.coli Bacteri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6383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8" descr="Vir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16764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0" descr="Mold Tomatoe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03860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457200" y="4572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19459" name="Rectangle 9"/>
          <p:cNvSpPr>
            <a:spLocks noGrp="1" noChangeArrowheads="1"/>
          </p:cNvSpPr>
          <p:nvPr>
            <p:ph type="body" idx="1"/>
          </p:nvPr>
        </p:nvSpPr>
        <p:spPr>
          <a:xfrm>
            <a:off x="0" y="990600"/>
            <a:ext cx="9448800" cy="762000"/>
          </a:xfrm>
          <a:noFill/>
        </p:spPr>
        <p:txBody>
          <a:bodyPr/>
          <a:lstStyle/>
          <a:p>
            <a:pPr eaLnBrk="1" hangingPunct="1">
              <a:buFont typeface="Wingdings" pitchFamily="2" charset="2"/>
              <a:buBlip>
                <a:blip r:embed="rId3"/>
              </a:buBlip>
            </a:pPr>
            <a:r>
              <a:rPr lang="en-US" altLang="tr-TR" sz="2400" smtClean="0">
                <a:solidFill>
                  <a:srgbClr val="0033CC"/>
                </a:solidFill>
              </a:rPr>
              <a:t>Gıdaların </a:t>
            </a:r>
            <a:r>
              <a:rPr lang="tr-TR" altLang="tr-TR" sz="2400" smtClean="0">
                <a:solidFill>
                  <a:srgbClr val="0033CC"/>
                </a:solidFill>
              </a:rPr>
              <a:t>maddelerinin yapısında yer alan tüm önemli bileşenleri </a:t>
            </a:r>
            <a:r>
              <a:rPr lang="en-US" altLang="tr-TR" sz="2400" smtClean="0">
                <a:solidFill>
                  <a:srgbClr val="0033CC"/>
                </a:solidFill>
              </a:rPr>
              <a:t>ara</a:t>
            </a:r>
            <a:r>
              <a:rPr lang="tr-TR" altLang="tr-TR" sz="2400" smtClean="0">
                <a:solidFill>
                  <a:srgbClr val="0033CC"/>
                </a:solidFill>
              </a:rPr>
              <a:t>ş</a:t>
            </a:r>
            <a:r>
              <a:rPr lang="en-US" altLang="tr-TR" sz="2400" smtClean="0">
                <a:solidFill>
                  <a:srgbClr val="0033CC"/>
                </a:solidFill>
              </a:rPr>
              <a:t>t</a:t>
            </a:r>
            <a:r>
              <a:rPr lang="tr-TR" altLang="tr-TR" sz="2400" smtClean="0">
                <a:solidFill>
                  <a:srgbClr val="0033CC"/>
                </a:solidFill>
              </a:rPr>
              <a:t>ı</a:t>
            </a:r>
            <a:r>
              <a:rPr lang="en-US" altLang="tr-TR" sz="2400" smtClean="0">
                <a:solidFill>
                  <a:srgbClr val="0033CC"/>
                </a:solidFill>
              </a:rPr>
              <a:t>r</a:t>
            </a:r>
            <a:r>
              <a:rPr lang="tr-TR" altLang="tr-TR" sz="2400" smtClean="0">
                <a:solidFill>
                  <a:srgbClr val="0033CC"/>
                </a:solidFill>
              </a:rPr>
              <a:t>ı</a:t>
            </a:r>
            <a:r>
              <a:rPr lang="en-US" altLang="tr-TR" sz="2400" smtClean="0">
                <a:solidFill>
                  <a:srgbClr val="0033CC"/>
                </a:solidFill>
              </a:rPr>
              <a:t>r</a:t>
            </a:r>
            <a:r>
              <a:rPr lang="tr-TR" altLang="tr-TR" sz="2400" smtClean="0">
                <a:solidFill>
                  <a:srgbClr val="0033CC"/>
                </a:solidFill>
              </a:rPr>
              <a:t> !</a:t>
            </a:r>
            <a:endParaRPr lang="en-US" altLang="tr-TR" sz="2400" smtClean="0">
              <a:solidFill>
                <a:srgbClr val="0033CC"/>
              </a:solidFill>
            </a:endParaRPr>
          </a:p>
        </p:txBody>
      </p:sp>
      <p:pic>
        <p:nvPicPr>
          <p:cNvPr id="19460" name="Picture 11" descr="Different Flask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28194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5" descr="Molecule Of Vitamin 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81200"/>
            <a:ext cx="3810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7" descr="Vitamin 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114800"/>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457200" y="3810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20483" name="Rectangle 8"/>
          <p:cNvSpPr>
            <a:spLocks noChangeArrowheads="1"/>
          </p:cNvSpPr>
          <p:nvPr/>
        </p:nvSpPr>
        <p:spPr bwMode="auto">
          <a:xfrm>
            <a:off x="152400" y="9906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G</a:t>
            </a:r>
            <a:r>
              <a:rPr lang="tr-TR" altLang="tr-TR" sz="2400">
                <a:solidFill>
                  <a:srgbClr val="0033CC"/>
                </a:solidFill>
              </a:rPr>
              <a:t>ıda üretiminin tüm işlem basamaklarından sorumludur !</a:t>
            </a:r>
            <a:endParaRPr lang="en-US" altLang="tr-TR" sz="2400">
              <a:solidFill>
                <a:srgbClr val="0033CC"/>
              </a:solidFill>
            </a:endParaRPr>
          </a:p>
        </p:txBody>
      </p:sp>
      <p:pic>
        <p:nvPicPr>
          <p:cNvPr id="20484" name="Picture 10" descr="Wine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06588"/>
            <a:ext cx="3124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descr="Old Winer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529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descr="Winer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286000"/>
            <a:ext cx="2667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8" descr="Winery Wine Tasti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514600"/>
            <a:ext cx="2362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0"/>
          <p:cNvSpPr>
            <a:spLocks noChangeArrowheads="1"/>
          </p:cNvSpPr>
          <p:nvPr/>
        </p:nvSpPr>
        <p:spPr bwMode="auto">
          <a:xfrm>
            <a:off x="457200" y="4572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21507" name="Rectangle 31"/>
          <p:cNvSpPr>
            <a:spLocks noChangeArrowheads="1"/>
          </p:cNvSpPr>
          <p:nvPr/>
        </p:nvSpPr>
        <p:spPr bwMode="auto">
          <a:xfrm>
            <a:off x="152400" y="9906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Gıdaların kalite kontrol</a:t>
            </a:r>
            <a:r>
              <a:rPr lang="tr-TR" altLang="tr-TR" sz="2400">
                <a:solidFill>
                  <a:srgbClr val="0033CC"/>
                </a:solidFill>
              </a:rPr>
              <a:t>ü</a:t>
            </a:r>
            <a:r>
              <a:rPr lang="en-US" altLang="tr-TR" sz="2400">
                <a:solidFill>
                  <a:srgbClr val="0033CC"/>
                </a:solidFill>
              </a:rPr>
              <a:t>nden sorumludur</a:t>
            </a:r>
            <a:r>
              <a:rPr lang="tr-TR" altLang="tr-TR" sz="2400">
                <a:solidFill>
                  <a:srgbClr val="0033CC"/>
                </a:solidFill>
              </a:rPr>
              <a:t> !</a:t>
            </a:r>
            <a:endParaRPr lang="en-US" altLang="tr-TR" sz="2400">
              <a:solidFill>
                <a:srgbClr val="0033CC"/>
              </a:solidFill>
            </a:endParaRPr>
          </a:p>
        </p:txBody>
      </p:sp>
      <p:pic>
        <p:nvPicPr>
          <p:cNvPr id="21508" name="Picture 33" descr="Tea Plantation In Rwa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3733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5" descr="Winemaker Inspecting Gra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76400"/>
            <a:ext cx="3657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7" descr="Extra Virgin Olive O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267200"/>
            <a:ext cx="35814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1" descr="Laborato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676400"/>
            <a:ext cx="3733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457200" y="3048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GÖREV VE SORUMLULUKLARI</a:t>
            </a:r>
            <a:endParaRPr lang="en-US" altLang="tr-TR" sz="2400" b="1">
              <a:solidFill>
                <a:srgbClr val="CC0000"/>
              </a:solidFill>
              <a:latin typeface="Arial Narrow" pitchFamily="34" charset="0"/>
            </a:endParaRPr>
          </a:p>
        </p:txBody>
      </p:sp>
      <p:sp>
        <p:nvSpPr>
          <p:cNvPr id="22531" name="Rectangle 16"/>
          <p:cNvSpPr>
            <a:spLocks noChangeArrowheads="1"/>
          </p:cNvSpPr>
          <p:nvPr/>
        </p:nvSpPr>
        <p:spPr bwMode="auto">
          <a:xfrm>
            <a:off x="76200" y="990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en-US" altLang="tr-TR" sz="2400">
                <a:solidFill>
                  <a:srgbClr val="0033CC"/>
                </a:solidFill>
              </a:rPr>
              <a:t>Yeni </a:t>
            </a:r>
            <a:r>
              <a:rPr lang="tr-TR" altLang="tr-TR" sz="2400">
                <a:solidFill>
                  <a:srgbClr val="0033CC"/>
                </a:solidFill>
              </a:rPr>
              <a:t>gıda üretim makinaları</a:t>
            </a:r>
            <a:r>
              <a:rPr lang="en-US" altLang="tr-TR" sz="2400">
                <a:solidFill>
                  <a:srgbClr val="0033CC"/>
                </a:solidFill>
              </a:rPr>
              <a:t> </a:t>
            </a:r>
            <a:r>
              <a:rPr lang="tr-TR" altLang="tr-TR" sz="2400">
                <a:solidFill>
                  <a:srgbClr val="0033CC"/>
                </a:solidFill>
              </a:rPr>
              <a:t>tasarlar veya</a:t>
            </a:r>
            <a:r>
              <a:rPr lang="en-US" altLang="tr-TR" sz="2400">
                <a:solidFill>
                  <a:srgbClr val="0033CC"/>
                </a:solidFill>
              </a:rPr>
              <a:t> var olanlar</a:t>
            </a:r>
            <a:r>
              <a:rPr lang="tr-TR" altLang="tr-TR" sz="2400">
                <a:solidFill>
                  <a:srgbClr val="0033CC"/>
                </a:solidFill>
              </a:rPr>
              <a:t>ı</a:t>
            </a:r>
            <a:r>
              <a:rPr lang="en-US" altLang="tr-TR" sz="2400">
                <a:solidFill>
                  <a:srgbClr val="0033CC"/>
                </a:solidFill>
              </a:rPr>
              <a:t> geli</a:t>
            </a:r>
            <a:r>
              <a:rPr lang="tr-TR" altLang="tr-TR" sz="2400">
                <a:solidFill>
                  <a:srgbClr val="0033CC"/>
                </a:solidFill>
              </a:rPr>
              <a:t>ş</a:t>
            </a:r>
            <a:r>
              <a:rPr lang="en-US" altLang="tr-TR" sz="2400">
                <a:solidFill>
                  <a:srgbClr val="0033CC"/>
                </a:solidFill>
              </a:rPr>
              <a:t>tirir</a:t>
            </a:r>
            <a:r>
              <a:rPr lang="tr-TR" altLang="tr-TR" sz="2400">
                <a:solidFill>
                  <a:srgbClr val="0033CC"/>
                </a:solidFill>
              </a:rPr>
              <a:t> !</a:t>
            </a:r>
            <a:endParaRPr lang="en-US" altLang="tr-TR" sz="2400">
              <a:solidFill>
                <a:srgbClr val="0033CC"/>
              </a:solidFill>
            </a:endParaRPr>
          </a:p>
        </p:txBody>
      </p:sp>
      <p:pic>
        <p:nvPicPr>
          <p:cNvPr id="22532" name="Picture 18" descr="Cheese Facto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3276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1" descr="The Food-processing Industry Equipmen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35052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3" descr="Professional Mincing Machine For Mea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752600"/>
            <a:ext cx="358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1524000" cy="715963"/>
          </a:xfrm>
        </p:spPr>
        <p:txBody>
          <a:bodyPr/>
          <a:lstStyle/>
          <a:p>
            <a:pPr eaLnBrk="1" hangingPunct="1"/>
            <a:r>
              <a:rPr lang="tr-TR" altLang="tr-TR" smtClean="0">
                <a:solidFill>
                  <a:srgbClr val="CC0000"/>
                </a:solidFill>
              </a:rPr>
              <a:t>Tarihçe </a:t>
            </a:r>
            <a:endParaRPr lang="en-US" altLang="tr-TR" smtClean="0">
              <a:solidFill>
                <a:srgbClr val="CC0000"/>
              </a:solidFill>
            </a:endParaRPr>
          </a:p>
        </p:txBody>
      </p:sp>
      <p:sp>
        <p:nvSpPr>
          <p:cNvPr id="5123" name="Text Box 6"/>
          <p:cNvSpPr txBox="1">
            <a:spLocks noChangeArrowheads="1"/>
          </p:cNvSpPr>
          <p:nvPr/>
        </p:nvSpPr>
        <p:spPr bwMode="auto">
          <a:xfrm>
            <a:off x="304800" y="838200"/>
            <a:ext cx="8686800" cy="3416300"/>
          </a:xfrm>
          <a:prstGeom prst="rect">
            <a:avLst/>
          </a:prstGeom>
          <a:solidFill>
            <a:schemeClr val="bg1"/>
          </a:solidFill>
          <a:ln w="9525" algn="ctr">
            <a:solidFill>
              <a:schemeClr val="tx1"/>
            </a:solidFill>
            <a:miter lim="800000"/>
            <a:headEnd/>
            <a:tailEnd/>
          </a:ln>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a:spcBef>
                <a:spcPct val="0"/>
              </a:spcBef>
              <a:buClrTx/>
              <a:buFontTx/>
              <a:buBlip>
                <a:blip r:embed="rId3"/>
              </a:buBlip>
            </a:pPr>
            <a:r>
              <a:rPr lang="en-CA" altLang="tr-TR" sz="2400"/>
              <a:t> </a:t>
            </a:r>
            <a:r>
              <a:rPr lang="tr-TR" altLang="tr-TR" sz="2400" b="1"/>
              <a:t>1970 </a:t>
            </a:r>
            <a:r>
              <a:rPr lang="en-US" altLang="tr-TR" sz="2400" b="1"/>
              <a:t> </a:t>
            </a:r>
            <a:r>
              <a:rPr lang="tr-TR" altLang="tr-TR" sz="2400" b="1"/>
              <a:t>     Sakarya Mühendislik ve Mimarlık Yüksekokulu   </a:t>
            </a:r>
          </a:p>
          <a:p>
            <a:pPr algn="just">
              <a:spcBef>
                <a:spcPct val="0"/>
              </a:spcBef>
              <a:buClrTx/>
              <a:buFontTx/>
              <a:buNone/>
            </a:pPr>
            <a:endParaRPr lang="tr-TR" altLang="tr-TR" sz="2400" b="1"/>
          </a:p>
          <a:p>
            <a:pPr algn="just">
              <a:spcBef>
                <a:spcPct val="0"/>
              </a:spcBef>
              <a:buClrTx/>
              <a:buFontTx/>
              <a:buBlip>
                <a:blip r:embed="rId3"/>
              </a:buBlip>
            </a:pPr>
            <a:r>
              <a:rPr lang="tr-TR" altLang="tr-TR" sz="2400"/>
              <a:t> </a:t>
            </a:r>
            <a:r>
              <a:rPr lang="tr-TR" altLang="tr-TR" sz="2400" b="1"/>
              <a:t>1971</a:t>
            </a:r>
            <a:r>
              <a:rPr lang="tr-TR" altLang="tr-TR" sz="2400"/>
              <a:t>  </a:t>
            </a:r>
            <a:r>
              <a:rPr lang="tr-TR" altLang="tr-TR" sz="2400" b="1"/>
              <a:t>Sakarya Devlet Mühendislik ve Mimarlık Akademisi</a:t>
            </a:r>
            <a:r>
              <a:rPr lang="en-US" altLang="tr-TR" sz="2400" b="1"/>
              <a:t> </a:t>
            </a:r>
            <a:endParaRPr lang="tr-TR" altLang="tr-TR" sz="2400" b="1"/>
          </a:p>
          <a:p>
            <a:pPr algn="just">
              <a:spcBef>
                <a:spcPct val="0"/>
              </a:spcBef>
              <a:buClrTx/>
              <a:buFontTx/>
              <a:buNone/>
            </a:pPr>
            <a:endParaRPr lang="tr-TR" altLang="tr-TR" sz="2400" b="1"/>
          </a:p>
          <a:p>
            <a:pPr algn="just">
              <a:spcBef>
                <a:spcPct val="0"/>
              </a:spcBef>
              <a:buClrTx/>
              <a:buFontTx/>
              <a:buBlip>
                <a:blip r:embed="rId3"/>
              </a:buBlip>
            </a:pPr>
            <a:r>
              <a:rPr lang="tr-TR" altLang="tr-TR" sz="2400" b="1"/>
              <a:t> 1982       İstanbul Teknik Üniversitesi </a:t>
            </a:r>
          </a:p>
          <a:p>
            <a:pPr algn="just">
              <a:spcBef>
                <a:spcPct val="0"/>
              </a:spcBef>
              <a:buClrTx/>
              <a:buFont typeface="Wingdings" pitchFamily="2" charset="2"/>
              <a:buNone/>
            </a:pPr>
            <a:r>
              <a:rPr lang="tr-TR" altLang="tr-TR" sz="2400" b="1"/>
              <a:t>                   Sakarya Mühendislik Fakültesi</a:t>
            </a:r>
          </a:p>
          <a:p>
            <a:pPr algn="just">
              <a:spcBef>
                <a:spcPct val="0"/>
              </a:spcBef>
              <a:buClrTx/>
              <a:buFontTx/>
              <a:buNone/>
            </a:pPr>
            <a:endParaRPr lang="tr-TR" altLang="tr-TR" sz="2400" b="1"/>
          </a:p>
          <a:p>
            <a:pPr algn="just">
              <a:spcBef>
                <a:spcPct val="0"/>
              </a:spcBef>
              <a:buClrTx/>
              <a:buFontTx/>
              <a:buBlip>
                <a:blip r:embed="rId3"/>
              </a:buBlip>
            </a:pPr>
            <a:r>
              <a:rPr lang="tr-TR" altLang="tr-TR" sz="2400" b="1"/>
              <a:t> 1992     </a:t>
            </a:r>
            <a:r>
              <a:rPr lang="en-US" altLang="tr-TR" sz="2400" b="1"/>
              <a:t> </a:t>
            </a:r>
            <a:r>
              <a:rPr lang="tr-TR" altLang="tr-TR" sz="2400" b="1"/>
              <a:t> SAKARYA ÜNİVERSİTESİ</a:t>
            </a:r>
          </a:p>
        </p:txBody>
      </p:sp>
      <p:sp>
        <p:nvSpPr>
          <p:cNvPr id="5124" name="Sağ Ok 1"/>
          <p:cNvSpPr>
            <a:spLocks noChangeArrowheads="1"/>
          </p:cNvSpPr>
          <p:nvPr/>
        </p:nvSpPr>
        <p:spPr bwMode="auto">
          <a:xfrm>
            <a:off x="1474788" y="1042988"/>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25" name="Sağ Ok 4"/>
          <p:cNvSpPr>
            <a:spLocks noChangeArrowheads="1"/>
          </p:cNvSpPr>
          <p:nvPr/>
        </p:nvSpPr>
        <p:spPr bwMode="auto">
          <a:xfrm>
            <a:off x="1474788" y="1766888"/>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26" name="Sağ Ok 5"/>
          <p:cNvSpPr>
            <a:spLocks noChangeArrowheads="1"/>
          </p:cNvSpPr>
          <p:nvPr/>
        </p:nvSpPr>
        <p:spPr bwMode="auto">
          <a:xfrm>
            <a:off x="1474788" y="2859088"/>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27" name="Sağ Ok 6"/>
          <p:cNvSpPr>
            <a:spLocks noChangeArrowheads="1"/>
          </p:cNvSpPr>
          <p:nvPr/>
        </p:nvSpPr>
        <p:spPr bwMode="auto">
          <a:xfrm>
            <a:off x="1474788" y="3949700"/>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28" name="Text Box 6"/>
          <p:cNvSpPr txBox="1">
            <a:spLocks noChangeArrowheads="1"/>
          </p:cNvSpPr>
          <p:nvPr/>
        </p:nvSpPr>
        <p:spPr bwMode="auto">
          <a:xfrm>
            <a:off x="304800" y="4672013"/>
            <a:ext cx="8686800" cy="1938337"/>
          </a:xfrm>
          <a:prstGeom prst="rect">
            <a:avLst/>
          </a:prstGeom>
          <a:solidFill>
            <a:schemeClr val="bg1"/>
          </a:solidFill>
          <a:ln w="9525" algn="ctr">
            <a:solidFill>
              <a:schemeClr val="tx1"/>
            </a:solidFill>
            <a:miter lim="800000"/>
            <a:headEnd/>
            <a:tailEnd/>
          </a:ln>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a:spcBef>
                <a:spcPct val="0"/>
              </a:spcBef>
              <a:buClrTx/>
              <a:buFontTx/>
              <a:buBlip>
                <a:blip r:embed="rId3"/>
              </a:buBlip>
            </a:pPr>
            <a:r>
              <a:rPr lang="en-CA" altLang="tr-TR" sz="2400"/>
              <a:t> </a:t>
            </a:r>
            <a:r>
              <a:rPr lang="tr-TR" altLang="tr-TR" sz="2400" b="1"/>
              <a:t>1997 </a:t>
            </a:r>
            <a:r>
              <a:rPr lang="en-US" altLang="tr-TR" sz="2400" b="1"/>
              <a:t> </a:t>
            </a:r>
            <a:r>
              <a:rPr lang="tr-TR" altLang="tr-TR" sz="2400" b="1"/>
              <a:t>     Gıda Mühendisliği Bölümü   </a:t>
            </a:r>
          </a:p>
          <a:p>
            <a:pPr algn="just">
              <a:spcBef>
                <a:spcPct val="0"/>
              </a:spcBef>
              <a:buClrTx/>
              <a:buFontTx/>
              <a:buNone/>
            </a:pPr>
            <a:endParaRPr lang="tr-TR" altLang="tr-TR" sz="2400" b="1"/>
          </a:p>
          <a:p>
            <a:pPr algn="just">
              <a:spcBef>
                <a:spcPct val="0"/>
              </a:spcBef>
              <a:buClrTx/>
              <a:buFontTx/>
              <a:buBlip>
                <a:blip r:embed="rId3"/>
              </a:buBlip>
            </a:pPr>
            <a:r>
              <a:rPr lang="tr-TR" altLang="tr-TR" sz="2400"/>
              <a:t> </a:t>
            </a:r>
            <a:r>
              <a:rPr lang="tr-TR" altLang="tr-TR" sz="2400" b="1"/>
              <a:t>2006       Gıda Mühendisliği Lisans Eğitimi</a:t>
            </a:r>
          </a:p>
          <a:p>
            <a:pPr algn="just">
              <a:spcBef>
                <a:spcPct val="0"/>
              </a:spcBef>
              <a:buClrTx/>
              <a:buFont typeface="Wingdings" pitchFamily="2" charset="2"/>
              <a:buBlip>
                <a:blip r:embed="rId3"/>
              </a:buBlip>
            </a:pPr>
            <a:r>
              <a:rPr lang="tr-TR" altLang="tr-TR" sz="2400" b="1"/>
              <a:t> 2008       Gıda Mühendisliği Yüksek Lisans Eğitimi</a:t>
            </a:r>
          </a:p>
          <a:p>
            <a:pPr algn="just">
              <a:spcBef>
                <a:spcPct val="0"/>
              </a:spcBef>
              <a:buClrTx/>
              <a:buFontTx/>
              <a:buBlip>
                <a:blip r:embed="rId3"/>
              </a:buBlip>
            </a:pPr>
            <a:r>
              <a:rPr lang="tr-TR" altLang="tr-TR" sz="2400" b="1"/>
              <a:t> 2014       Gıda Mühendisliği Doktora Eğitimi</a:t>
            </a:r>
          </a:p>
        </p:txBody>
      </p:sp>
      <p:sp>
        <p:nvSpPr>
          <p:cNvPr id="5129" name="Sağ Ok 8"/>
          <p:cNvSpPr>
            <a:spLocks noChangeArrowheads="1"/>
          </p:cNvSpPr>
          <p:nvPr/>
        </p:nvSpPr>
        <p:spPr bwMode="auto">
          <a:xfrm>
            <a:off x="1474788" y="4848225"/>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30" name="Sağ Ok 9"/>
          <p:cNvSpPr>
            <a:spLocks noChangeArrowheads="1"/>
          </p:cNvSpPr>
          <p:nvPr/>
        </p:nvSpPr>
        <p:spPr bwMode="auto">
          <a:xfrm>
            <a:off x="1474788" y="6292850"/>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31" name="Sağ Ok 10"/>
          <p:cNvSpPr>
            <a:spLocks noChangeArrowheads="1"/>
          </p:cNvSpPr>
          <p:nvPr/>
        </p:nvSpPr>
        <p:spPr bwMode="auto">
          <a:xfrm>
            <a:off x="1474788" y="5559425"/>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
        <p:nvSpPr>
          <p:cNvPr id="5132" name="Sağ Ok 11"/>
          <p:cNvSpPr>
            <a:spLocks noChangeArrowheads="1"/>
          </p:cNvSpPr>
          <p:nvPr/>
        </p:nvSpPr>
        <p:spPr bwMode="auto">
          <a:xfrm>
            <a:off x="1474788" y="5964238"/>
            <a:ext cx="3810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endParaRPr lang="tr-TR" altLang="tr-TR"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ChangeArrowheads="1"/>
          </p:cNvSpPr>
          <p:nvPr/>
        </p:nvSpPr>
        <p:spPr bwMode="auto">
          <a:xfrm>
            <a:off x="381000" y="914400"/>
            <a:ext cx="8229600" cy="427038"/>
          </a:xfrm>
          <a:prstGeom prst="rect">
            <a:avLst/>
          </a:prstGeom>
          <a:noFill/>
          <a:ln>
            <a:noFill/>
          </a:ln>
          <a:effectLst>
            <a:outerShdw dist="35921" dir="2700000" algn="ctr" rotWithShape="0">
              <a:srgbClr val="B2B2B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lnSpc>
                <a:spcPct val="90000"/>
              </a:lnSpc>
              <a:spcBef>
                <a:spcPct val="0"/>
              </a:spcBef>
              <a:buClrTx/>
              <a:buFontTx/>
              <a:buNone/>
            </a:pPr>
            <a:r>
              <a:rPr lang="tr-TR" altLang="tr-TR" sz="2400" b="1">
                <a:solidFill>
                  <a:srgbClr val="CC0000"/>
                </a:solidFill>
                <a:latin typeface="Arial Narrow" pitchFamily="34" charset="0"/>
              </a:rPr>
              <a:t>GIDA MÜHENDİSİNİN </a:t>
            </a:r>
            <a:r>
              <a:rPr lang="en-US" altLang="tr-TR" sz="2400" b="1">
                <a:solidFill>
                  <a:srgbClr val="CC0000"/>
                </a:solidFill>
                <a:latin typeface="Arial Narrow" pitchFamily="34" charset="0"/>
              </a:rPr>
              <a:t>TA</a:t>
            </a:r>
            <a:r>
              <a:rPr lang="tr-TR" altLang="tr-TR" sz="2400" b="1">
                <a:solidFill>
                  <a:srgbClr val="CC0000"/>
                </a:solidFill>
                <a:latin typeface="Arial Narrow" pitchFamily="34" charset="0"/>
              </a:rPr>
              <a:t>ŞIMASI GEREKEN NİTELİKLER</a:t>
            </a:r>
            <a:endParaRPr lang="en-US" altLang="tr-TR" sz="2400" b="1">
              <a:solidFill>
                <a:srgbClr val="CC0000"/>
              </a:solidFill>
              <a:latin typeface="Arial Narrow" pitchFamily="34" charset="0"/>
            </a:endParaRPr>
          </a:p>
        </p:txBody>
      </p:sp>
      <p:sp>
        <p:nvSpPr>
          <p:cNvPr id="23555" name="Rectangle 13"/>
          <p:cNvSpPr>
            <a:spLocks noChangeArrowheads="1"/>
          </p:cNvSpPr>
          <p:nvPr/>
        </p:nvSpPr>
        <p:spPr bwMode="auto">
          <a:xfrm>
            <a:off x="304800" y="1752600"/>
            <a:ext cx="868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2"/>
              </a:buBlip>
            </a:pPr>
            <a:r>
              <a:rPr lang="en-US" altLang="tr-TR" sz="2400">
                <a:solidFill>
                  <a:srgbClr val="0033CC"/>
                </a:solidFill>
              </a:rPr>
              <a:t>Fizik, kimya, biyoloji, matematik alanlarına ilgili ve bu konularda başarılı,</a:t>
            </a:r>
            <a:endParaRPr lang="tr-TR" altLang="tr-TR" sz="2400">
              <a:solidFill>
                <a:srgbClr val="0033CC"/>
              </a:solidFill>
            </a:endParaRPr>
          </a:p>
          <a:p>
            <a:pPr eaLnBrk="1" hangingPunct="1">
              <a:buFont typeface="Wingdings" pitchFamily="2" charset="2"/>
              <a:buBlip>
                <a:blip r:embed="rId2"/>
              </a:buBlip>
            </a:pPr>
            <a:r>
              <a:rPr lang="en-US" altLang="tr-TR" sz="2400">
                <a:solidFill>
                  <a:srgbClr val="0033CC"/>
                </a:solidFill>
              </a:rPr>
              <a:t>İnceleme ve araştırma yapmaya meraklı,</a:t>
            </a:r>
            <a:endParaRPr lang="tr-TR" altLang="tr-TR" sz="2400">
              <a:solidFill>
                <a:srgbClr val="0033CC"/>
              </a:solidFill>
            </a:endParaRPr>
          </a:p>
          <a:p>
            <a:pPr eaLnBrk="1" hangingPunct="1">
              <a:buFont typeface="Wingdings" pitchFamily="2" charset="2"/>
              <a:buBlip>
                <a:blip r:embed="rId2"/>
              </a:buBlip>
            </a:pPr>
            <a:r>
              <a:rPr lang="en-US" altLang="tr-TR" sz="2400">
                <a:solidFill>
                  <a:srgbClr val="0033CC"/>
                </a:solidFill>
              </a:rPr>
              <a:t>Üst düzeyde akademik yeteneğe sahip,</a:t>
            </a:r>
          </a:p>
          <a:p>
            <a:pPr eaLnBrk="1" hangingPunct="1">
              <a:buFont typeface="Wingdings" pitchFamily="2" charset="2"/>
              <a:buBlip>
                <a:blip r:embed="rId2"/>
              </a:buBlip>
            </a:pPr>
            <a:r>
              <a:rPr lang="en-US" altLang="tr-TR" sz="2400">
                <a:solidFill>
                  <a:srgbClr val="0033CC"/>
                </a:solidFill>
              </a:rPr>
              <a:t>Dikkatini bir konuya yoğunlaştırabilen,</a:t>
            </a:r>
            <a:r>
              <a:rPr lang="tr-TR" altLang="tr-TR" sz="2400">
                <a:solidFill>
                  <a:srgbClr val="0033CC"/>
                </a:solidFill>
              </a:rPr>
              <a:t> analitik düşünebilen kişiler olmalıdır.</a:t>
            </a:r>
          </a:p>
          <a:p>
            <a:pPr eaLnBrk="1" hangingPunct="1">
              <a:buFont typeface="Wingdings" pitchFamily="2" charset="2"/>
              <a:buNone/>
            </a:pPr>
            <a:endParaRPr lang="en-US" altLang="tr-TR" sz="2400">
              <a:solidFill>
                <a:srgbClr val="0033C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algn="ctr" eaLnBrk="1" hangingPunct="1"/>
            <a:r>
              <a:rPr lang="tr-TR" altLang="tr-TR" sz="2600" smtClean="0">
                <a:solidFill>
                  <a:srgbClr val="CC0000"/>
                </a:solidFill>
              </a:rPr>
              <a:t>PROJELER</a:t>
            </a:r>
            <a:endParaRPr lang="en-US" altLang="tr-TR" sz="2600" smtClean="0">
              <a:solidFill>
                <a:srgbClr val="CC0000"/>
              </a:solidFill>
            </a:endParaRPr>
          </a:p>
        </p:txBody>
      </p:sp>
      <p:sp>
        <p:nvSpPr>
          <p:cNvPr id="24579" name="Rectangle 18"/>
          <p:cNvSpPr>
            <a:spLocks noChangeArrowheads="1"/>
          </p:cNvSpPr>
          <p:nvPr/>
        </p:nvSpPr>
        <p:spPr bwMode="auto">
          <a:xfrm>
            <a:off x="152400" y="1143000"/>
            <a:ext cx="876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buFont typeface="Wingdings" pitchFamily="2" charset="2"/>
              <a:buNone/>
            </a:pPr>
            <a:r>
              <a:rPr lang="tr-TR" altLang="tr-TR" sz="2400">
                <a:solidFill>
                  <a:srgbClr val="0033CC"/>
                </a:solidFill>
              </a:rPr>
              <a:t>	</a:t>
            </a:r>
            <a:r>
              <a:rPr lang="en-US" altLang="tr-TR" sz="2400">
                <a:solidFill>
                  <a:srgbClr val="0033CC"/>
                </a:solidFill>
              </a:rPr>
              <a:t>Gıda Mühendisliği</a:t>
            </a:r>
            <a:r>
              <a:rPr lang="tr-TR" altLang="tr-TR" sz="2400">
                <a:solidFill>
                  <a:srgbClr val="0033CC"/>
                </a:solidFill>
              </a:rPr>
              <a:t> Bölümü sahip olduğu araştırma alt yapısı ile TÜBİTAK ve Bilimsel Araştırmalar Müdürlüğü tarafından desteklenen çeşitli araştırma projeleri yürütülmektedir.</a:t>
            </a:r>
          </a:p>
          <a:p>
            <a:pPr algn="just" eaLnBrk="1" hangingPunct="1">
              <a:buFont typeface="Wingdings" pitchFamily="2" charset="2"/>
              <a:buNone/>
            </a:pPr>
            <a:endParaRPr lang="tr-TR" altLang="tr-TR" sz="2400">
              <a:solidFill>
                <a:srgbClr val="0033CC"/>
              </a:solidFill>
            </a:endParaRPr>
          </a:p>
          <a:p>
            <a:pPr algn="just" eaLnBrk="1" hangingPunct="1">
              <a:buFont typeface="Wingdings" pitchFamily="2" charset="2"/>
              <a:buNone/>
            </a:pPr>
            <a:endParaRPr lang="tr-TR" altLang="tr-TR" sz="2400">
              <a:solidFill>
                <a:srgbClr val="0033CC"/>
              </a:solidFill>
            </a:endParaRPr>
          </a:p>
        </p:txBody>
      </p:sp>
      <p:pic>
        <p:nvPicPr>
          <p:cNvPr id="24580" name="Picture 22" descr="Turning Food Into Fu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0"/>
            <a:ext cx="25320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4" descr="Researcher With Gmo Plants  In The Laborator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667000"/>
            <a:ext cx="51054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3429000" y="0"/>
            <a:ext cx="3200400" cy="411163"/>
          </a:xfrm>
        </p:spPr>
        <p:txBody>
          <a:bodyPr/>
          <a:lstStyle/>
          <a:p>
            <a:pPr algn="ctr" eaLnBrk="1" hangingPunct="1"/>
            <a:r>
              <a:rPr lang="tr-TR" altLang="tr-TR" sz="2600" smtClean="0">
                <a:solidFill>
                  <a:srgbClr val="CC0000"/>
                </a:solidFill>
              </a:rPr>
              <a:t>Devam eden projeler</a:t>
            </a:r>
          </a:p>
        </p:txBody>
      </p:sp>
      <p:graphicFrame>
        <p:nvGraphicFramePr>
          <p:cNvPr id="2" name="Tablo 1"/>
          <p:cNvGraphicFramePr>
            <a:graphicFrameLocks noGrp="1"/>
          </p:cNvGraphicFramePr>
          <p:nvPr/>
        </p:nvGraphicFramePr>
        <p:xfrm>
          <a:off x="0" y="457200"/>
          <a:ext cx="9144000" cy="6400797"/>
        </p:xfrm>
        <a:graphic>
          <a:graphicData uri="http://schemas.openxmlformats.org/drawingml/2006/table">
            <a:tbl>
              <a:tblPr firstRow="1" firstCol="1" bandRow="1">
                <a:tableStyleId>{5C22544A-7EE6-4342-B048-85BDC9FD1C3A}</a:tableStyleId>
              </a:tblPr>
              <a:tblGrid>
                <a:gridCol w="5269137"/>
                <a:gridCol w="1403512"/>
                <a:gridCol w="1217791"/>
                <a:gridCol w="683467"/>
                <a:gridCol w="570093"/>
              </a:tblGrid>
              <a:tr h="510274">
                <a:tc>
                  <a:txBody>
                    <a:bodyPr/>
                    <a:lstStyle/>
                    <a:p>
                      <a:pPr algn="ctr">
                        <a:lnSpc>
                          <a:spcPct val="115000"/>
                        </a:lnSpc>
                        <a:spcAft>
                          <a:spcPts val="0"/>
                        </a:spcAft>
                      </a:pPr>
                      <a:r>
                        <a:rPr lang="tr-TR" sz="1400" dirty="0">
                          <a:solidFill>
                            <a:srgbClr val="C00000"/>
                          </a:solidFill>
                          <a:effectLst/>
                        </a:rPr>
                        <a:t>Proje Adı</a:t>
                      </a:r>
                      <a:endPar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400" dirty="0">
                          <a:solidFill>
                            <a:srgbClr val="C00000"/>
                          </a:solidFill>
                          <a:effectLst/>
                        </a:rPr>
                        <a:t>Destekleyen Kuruluş</a:t>
                      </a:r>
                      <a:endPar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400" dirty="0">
                          <a:solidFill>
                            <a:srgbClr val="C00000"/>
                          </a:solidFill>
                          <a:effectLst/>
                        </a:rPr>
                        <a:t>Yürütücü</a:t>
                      </a:r>
                      <a:endPar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400" dirty="0">
                          <a:solidFill>
                            <a:srgbClr val="C00000"/>
                          </a:solidFill>
                          <a:effectLst/>
                        </a:rPr>
                        <a:t>Bütçe</a:t>
                      </a:r>
                      <a:endPar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400" dirty="0">
                          <a:solidFill>
                            <a:srgbClr val="C00000"/>
                          </a:solidFill>
                          <a:effectLst/>
                        </a:rPr>
                        <a:t>Proje Yılı</a:t>
                      </a:r>
                      <a:endPar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437377">
                <a:tc>
                  <a:txBody>
                    <a:bodyPr/>
                    <a:lstStyle/>
                    <a:p>
                      <a:pPr>
                        <a:lnSpc>
                          <a:spcPct val="115000"/>
                        </a:lnSpc>
                        <a:spcAft>
                          <a:spcPts val="0"/>
                        </a:spcAft>
                      </a:pPr>
                      <a:r>
                        <a:rPr lang="tr-TR" sz="1200" dirty="0" err="1">
                          <a:solidFill>
                            <a:schemeClr val="tx1"/>
                          </a:solidFill>
                          <a:effectLst/>
                        </a:rPr>
                        <a:t>Probiyotik</a:t>
                      </a:r>
                      <a:r>
                        <a:rPr lang="tr-TR" sz="1200" dirty="0">
                          <a:solidFill>
                            <a:schemeClr val="tx1"/>
                          </a:solidFill>
                          <a:effectLst/>
                        </a:rPr>
                        <a:t> Özelliğe Sahip Süt Tatlısı Üretimi Üzerine Bir Araştırma</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err="1">
                          <a:solidFill>
                            <a:schemeClr val="tx1"/>
                          </a:solidFill>
                          <a:effectLst/>
                        </a:rPr>
                        <a:t>Prof.Dr</a:t>
                      </a:r>
                      <a:r>
                        <a:rPr lang="tr-TR" sz="1200" dirty="0">
                          <a:solidFill>
                            <a:schemeClr val="tx1"/>
                          </a:solidFill>
                          <a:effectLst/>
                        </a:rPr>
                        <a:t>. Ahmet AYAR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just">
                        <a:lnSpc>
                          <a:spcPct val="115000"/>
                        </a:lnSpc>
                        <a:spcAft>
                          <a:spcPts val="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just">
                        <a:lnSpc>
                          <a:spcPct val="115000"/>
                        </a:lnSpc>
                        <a:spcAft>
                          <a:spcPts val="0"/>
                        </a:spcAft>
                      </a:pPr>
                      <a:r>
                        <a:rPr lang="tr-TR" sz="1200" dirty="0">
                          <a:solidFill>
                            <a:schemeClr val="tx1"/>
                          </a:solidFill>
                          <a:effectLst/>
                        </a:rPr>
                        <a:t>2012</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860690">
                <a:tc>
                  <a:txBody>
                    <a:bodyPr/>
                    <a:lstStyle/>
                    <a:p>
                      <a:pPr>
                        <a:lnSpc>
                          <a:spcPct val="115000"/>
                        </a:lnSpc>
                        <a:spcAft>
                          <a:spcPts val="0"/>
                        </a:spcAft>
                      </a:pPr>
                      <a:r>
                        <a:rPr lang="tr-TR" sz="1200" dirty="0">
                          <a:solidFill>
                            <a:schemeClr val="tx1"/>
                          </a:solidFill>
                          <a:effectLst/>
                        </a:rPr>
                        <a:t>Diyet Lif </a:t>
                      </a:r>
                      <a:r>
                        <a:rPr lang="tr-TR" sz="1200" dirty="0" err="1">
                          <a:solidFill>
                            <a:schemeClr val="tx1"/>
                          </a:solidFill>
                          <a:effectLst/>
                        </a:rPr>
                        <a:t>DEğeri</a:t>
                      </a:r>
                      <a:r>
                        <a:rPr lang="tr-TR" sz="1200" dirty="0">
                          <a:solidFill>
                            <a:schemeClr val="tx1"/>
                          </a:solidFill>
                          <a:effectLst/>
                        </a:rPr>
                        <a:t> Yüksek Bazı Gıda Sanayi Artıklarının Antioksidan Madde İçeriklerinin Belirlenmesi, Bazı Süt Tatlılarında Kullanılabilirliği ve Bu Ürünlerin Rengi Üzerine Etkilerinin Araştırılması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45.000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437377">
                <a:tc>
                  <a:txBody>
                    <a:bodyPr/>
                    <a:lstStyle/>
                    <a:p>
                      <a:pPr>
                        <a:lnSpc>
                          <a:spcPct val="115000"/>
                        </a:lnSpc>
                        <a:spcAft>
                          <a:spcPts val="0"/>
                        </a:spcAft>
                      </a:pPr>
                      <a:r>
                        <a:rPr lang="tr-TR" sz="1200" dirty="0" err="1">
                          <a:solidFill>
                            <a:schemeClr val="tx1"/>
                          </a:solidFill>
                          <a:effectLst/>
                        </a:rPr>
                        <a:t>Sürülebilirlik</a:t>
                      </a:r>
                      <a:r>
                        <a:rPr lang="tr-TR" sz="1200" dirty="0">
                          <a:solidFill>
                            <a:schemeClr val="tx1"/>
                          </a:solidFill>
                          <a:effectLst/>
                        </a:rPr>
                        <a:t> nitelikleri yüksek aromalı yoğurt üretimi üzerine bir çalışma</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437377">
                <a:tc>
                  <a:txBody>
                    <a:bodyPr/>
                    <a:lstStyle/>
                    <a:p>
                      <a:pPr>
                        <a:lnSpc>
                          <a:spcPct val="115000"/>
                        </a:lnSpc>
                        <a:spcAft>
                          <a:spcPts val="0"/>
                        </a:spcAft>
                      </a:pPr>
                      <a:r>
                        <a:rPr lang="tr-TR" sz="1200" dirty="0">
                          <a:solidFill>
                            <a:schemeClr val="tx1"/>
                          </a:solidFill>
                          <a:effectLst/>
                        </a:rPr>
                        <a:t>Türkiye'de tüketime sunulan bazı süt ürünlerinde sterol miktarlarının belirlenmesi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656065">
                <a:tc>
                  <a:txBody>
                    <a:bodyPr/>
                    <a:lstStyle/>
                    <a:p>
                      <a:pPr>
                        <a:lnSpc>
                          <a:spcPct val="115000"/>
                        </a:lnSpc>
                        <a:spcAft>
                          <a:spcPts val="0"/>
                        </a:spcAft>
                      </a:pPr>
                      <a:r>
                        <a:rPr lang="tr-TR" sz="1200" dirty="0">
                          <a:solidFill>
                            <a:schemeClr val="tx1"/>
                          </a:solidFill>
                          <a:effectLst/>
                        </a:rPr>
                        <a:t>Sakarya İlinde Tüketime Sunulan Süt ve Süt Ürünlerinin </a:t>
                      </a:r>
                      <a:r>
                        <a:rPr lang="tr-TR" sz="1200" dirty="0" err="1">
                          <a:solidFill>
                            <a:schemeClr val="tx1"/>
                          </a:solidFill>
                          <a:effectLst/>
                        </a:rPr>
                        <a:t>Aflatoksin</a:t>
                      </a:r>
                      <a:r>
                        <a:rPr lang="tr-TR" sz="1200" dirty="0">
                          <a:solidFill>
                            <a:schemeClr val="tx1"/>
                          </a:solidFill>
                          <a:effectLst/>
                        </a:rPr>
                        <a:t> M1 Açısından Değerlendirilmesi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Doç.Dr. Suzan ÖZTÜRK YILMAZ</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a:solidFill>
                            <a:schemeClr val="tx1"/>
                          </a:solidFill>
                          <a:effectLst/>
                        </a:rPr>
                        <a:t>2012</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656065">
                <a:tc>
                  <a:txBody>
                    <a:bodyPr/>
                    <a:lstStyle/>
                    <a:p>
                      <a:pPr>
                        <a:lnSpc>
                          <a:spcPct val="115000"/>
                        </a:lnSpc>
                        <a:spcAft>
                          <a:spcPts val="0"/>
                        </a:spcAft>
                      </a:pPr>
                      <a:r>
                        <a:rPr lang="tr-TR" sz="1200" dirty="0">
                          <a:solidFill>
                            <a:schemeClr val="tx1"/>
                          </a:solidFill>
                          <a:effectLst/>
                        </a:rPr>
                        <a:t>Havuç (</a:t>
                      </a:r>
                      <a:r>
                        <a:rPr lang="tr-TR" sz="1200" dirty="0" err="1">
                          <a:solidFill>
                            <a:schemeClr val="tx1"/>
                          </a:solidFill>
                          <a:effectLst/>
                        </a:rPr>
                        <a:t>Daucus</a:t>
                      </a:r>
                      <a:r>
                        <a:rPr lang="tr-TR" sz="1200" dirty="0">
                          <a:solidFill>
                            <a:schemeClr val="tx1"/>
                          </a:solidFill>
                          <a:effectLst/>
                        </a:rPr>
                        <a:t> </a:t>
                      </a:r>
                      <a:r>
                        <a:rPr lang="tr-TR" sz="1200" dirty="0" err="1">
                          <a:solidFill>
                            <a:schemeClr val="tx1"/>
                          </a:solidFill>
                          <a:effectLst/>
                        </a:rPr>
                        <a:t>carota</a:t>
                      </a:r>
                      <a:r>
                        <a:rPr lang="tr-TR" sz="1200" dirty="0">
                          <a:solidFill>
                            <a:schemeClr val="tx1"/>
                          </a:solidFill>
                          <a:effectLst/>
                        </a:rPr>
                        <a:t>) katkılı, </a:t>
                      </a:r>
                      <a:r>
                        <a:rPr lang="tr-TR" sz="1200" dirty="0" err="1">
                          <a:solidFill>
                            <a:schemeClr val="tx1"/>
                          </a:solidFill>
                          <a:effectLst/>
                        </a:rPr>
                        <a:t>prebiotik</a:t>
                      </a:r>
                      <a:r>
                        <a:rPr lang="tr-TR" sz="1200" dirty="0">
                          <a:solidFill>
                            <a:schemeClr val="tx1"/>
                          </a:solidFill>
                          <a:effectLst/>
                        </a:rPr>
                        <a:t> ve </a:t>
                      </a:r>
                      <a:r>
                        <a:rPr lang="tr-TR" sz="1200" dirty="0" err="1">
                          <a:solidFill>
                            <a:schemeClr val="tx1"/>
                          </a:solidFill>
                          <a:effectLst/>
                        </a:rPr>
                        <a:t>probiotik</a:t>
                      </a:r>
                      <a:r>
                        <a:rPr lang="tr-TR" sz="1200" dirty="0">
                          <a:solidFill>
                            <a:schemeClr val="tx1"/>
                          </a:solidFill>
                          <a:effectLst/>
                        </a:rPr>
                        <a:t> yoğurdun depolama süresince bazı duyusal, kimyasal ve </a:t>
                      </a:r>
                      <a:r>
                        <a:rPr lang="tr-TR" sz="1200" dirty="0" err="1">
                          <a:solidFill>
                            <a:schemeClr val="tx1"/>
                          </a:solidFill>
                          <a:effectLst/>
                        </a:rPr>
                        <a:t>mikrobiyolotik</a:t>
                      </a:r>
                      <a:r>
                        <a:rPr lang="tr-TR" sz="1200" dirty="0">
                          <a:solidFill>
                            <a:schemeClr val="tx1"/>
                          </a:solidFill>
                          <a:effectLst/>
                        </a:rPr>
                        <a:t> özellikleri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Doç.Dr. Suzan ÖZTÜRK YILMAZ</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656065">
                <a:tc>
                  <a:txBody>
                    <a:bodyPr/>
                    <a:lstStyle/>
                    <a:p>
                      <a:pPr>
                        <a:lnSpc>
                          <a:spcPct val="115000"/>
                        </a:lnSpc>
                        <a:spcAft>
                          <a:spcPts val="0"/>
                        </a:spcAft>
                      </a:pPr>
                      <a:r>
                        <a:rPr lang="tr-TR" sz="1200" dirty="0">
                          <a:solidFill>
                            <a:schemeClr val="tx1"/>
                          </a:solidFill>
                          <a:effectLst/>
                        </a:rPr>
                        <a:t>Tıbbi Amaçlı Kullanılan Bazı Baharat ve Bitkilerin Antioksidan özelliklerinin Belirlenmesi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Yrd.Doç.Dr.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656065">
                <a:tc>
                  <a:txBody>
                    <a:bodyPr/>
                    <a:lstStyle/>
                    <a:p>
                      <a:pPr>
                        <a:lnSpc>
                          <a:spcPct val="115000"/>
                        </a:lnSpc>
                        <a:spcAft>
                          <a:spcPts val="0"/>
                        </a:spcAft>
                      </a:pPr>
                      <a:r>
                        <a:rPr lang="tr-TR" sz="1200" dirty="0">
                          <a:solidFill>
                            <a:schemeClr val="tx1"/>
                          </a:solidFill>
                          <a:effectLst/>
                        </a:rPr>
                        <a:t>Ahlat ve Kozalak Meyvelerinin Yüksek Lifli Tahıl Ürünlerinde Kullanımı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Yrd.Doç.Dr. Serpil ÖZTÜRK</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656065">
                <a:tc>
                  <a:txBody>
                    <a:bodyPr/>
                    <a:lstStyle/>
                    <a:p>
                      <a:pPr>
                        <a:lnSpc>
                          <a:spcPct val="115000"/>
                        </a:lnSpc>
                        <a:spcAft>
                          <a:spcPts val="0"/>
                        </a:spcAft>
                      </a:pPr>
                      <a:r>
                        <a:rPr lang="tr-TR" sz="1200" dirty="0">
                          <a:solidFill>
                            <a:schemeClr val="tx1"/>
                          </a:solidFill>
                          <a:effectLst/>
                        </a:rPr>
                        <a:t>Enzime Dirençli Nişastanın Yağ İkame Edici özelliğinin Araştırılması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Yrd.Doç.Dr. Serpil ÖZTÜRK</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a:solidFill>
                            <a:schemeClr val="tx1"/>
                          </a:solidFill>
                          <a:effectLst/>
                        </a:rPr>
                        <a:t>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r h="437377">
                <a:tc>
                  <a:txBody>
                    <a:bodyPr/>
                    <a:lstStyle/>
                    <a:p>
                      <a:pPr>
                        <a:lnSpc>
                          <a:spcPct val="115000"/>
                        </a:lnSpc>
                        <a:spcAft>
                          <a:spcPts val="0"/>
                        </a:spcAft>
                      </a:pPr>
                      <a:r>
                        <a:rPr lang="tr-TR" sz="1200" dirty="0" err="1">
                          <a:solidFill>
                            <a:schemeClr val="tx1"/>
                          </a:solidFill>
                          <a:effectLst/>
                        </a:rPr>
                        <a:t>Bacillus</a:t>
                      </a:r>
                      <a:r>
                        <a:rPr lang="tr-TR" sz="1200" dirty="0">
                          <a:solidFill>
                            <a:schemeClr val="tx1"/>
                          </a:solidFill>
                          <a:effectLst/>
                        </a:rPr>
                        <a:t> </a:t>
                      </a:r>
                      <a:r>
                        <a:rPr lang="tr-TR" sz="1200" dirty="0" err="1">
                          <a:solidFill>
                            <a:schemeClr val="tx1"/>
                          </a:solidFill>
                          <a:effectLst/>
                        </a:rPr>
                        <a:t>Subtilis</a:t>
                      </a:r>
                      <a:r>
                        <a:rPr lang="tr-TR" sz="1200" dirty="0">
                          <a:solidFill>
                            <a:schemeClr val="tx1"/>
                          </a:solidFill>
                          <a:effectLst/>
                        </a:rPr>
                        <a:t> </a:t>
                      </a:r>
                      <a:r>
                        <a:rPr lang="tr-TR" sz="1200" dirty="0" err="1">
                          <a:solidFill>
                            <a:schemeClr val="tx1"/>
                          </a:solidFill>
                          <a:effectLst/>
                        </a:rPr>
                        <a:t>suşları</a:t>
                      </a:r>
                      <a:r>
                        <a:rPr lang="tr-TR" sz="1200" dirty="0">
                          <a:solidFill>
                            <a:schemeClr val="tx1"/>
                          </a:solidFill>
                          <a:effectLst/>
                        </a:rPr>
                        <a:t> </a:t>
                      </a:r>
                      <a:r>
                        <a:rPr lang="tr-TR" sz="1200" dirty="0" err="1">
                          <a:solidFill>
                            <a:schemeClr val="tx1"/>
                          </a:solidFill>
                          <a:effectLst/>
                        </a:rPr>
                        <a:t>Kullnılarak</a:t>
                      </a:r>
                      <a:r>
                        <a:rPr lang="tr-TR" sz="1200" dirty="0">
                          <a:solidFill>
                            <a:schemeClr val="tx1"/>
                          </a:solidFill>
                          <a:effectLst/>
                        </a:rPr>
                        <a:t> Peynir Altı Suyundan </a:t>
                      </a:r>
                      <a:r>
                        <a:rPr lang="tr-TR" sz="1200" dirty="0" err="1">
                          <a:solidFill>
                            <a:schemeClr val="tx1"/>
                          </a:solidFill>
                          <a:effectLst/>
                        </a:rPr>
                        <a:t>Antimikrobiyal</a:t>
                      </a:r>
                      <a:r>
                        <a:rPr lang="tr-TR" sz="1200" dirty="0">
                          <a:solidFill>
                            <a:schemeClr val="tx1"/>
                          </a:solidFill>
                          <a:effectLst/>
                        </a:rPr>
                        <a:t> Madde Üretimi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a:solidFill>
                            <a:schemeClr val="tx1"/>
                          </a:solidFill>
                          <a:effectLst/>
                        </a:rPr>
                        <a:t>DİĞER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err="1">
                          <a:solidFill>
                            <a:schemeClr val="tx1"/>
                          </a:solidFill>
                          <a:effectLst/>
                        </a:rPr>
                        <a:t>Yrd.Doç.Dr</a:t>
                      </a:r>
                      <a:r>
                        <a:rPr lang="tr-TR" sz="1200" dirty="0">
                          <a:solidFill>
                            <a:schemeClr val="tx1"/>
                          </a:solidFill>
                          <a:effectLst/>
                        </a:rPr>
                        <a:t>. Ayşe AVCI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a:solidFill>
                            <a:schemeClr val="tx1"/>
                          </a:solidFill>
                          <a:effectLst/>
                        </a:rPr>
                        <a:t>5.000</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c>
                  <a:txBody>
                    <a:bodyPr/>
                    <a:lstStyle/>
                    <a:p>
                      <a:pPr algn="ctr">
                        <a:lnSpc>
                          <a:spcPct val="115000"/>
                        </a:lnSpc>
                        <a:spcAft>
                          <a:spcPts val="0"/>
                        </a:spcAft>
                      </a:pPr>
                      <a:r>
                        <a:rPr lang="tr-TR" sz="1200" dirty="0">
                          <a:solidFill>
                            <a:schemeClr val="tx1"/>
                          </a:solidFill>
                          <a:effectLst/>
                        </a:rPr>
                        <a:t>2014</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56" marR="56456"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a:xfrm>
            <a:off x="3124200" y="76200"/>
            <a:ext cx="3200400" cy="411163"/>
          </a:xfrm>
        </p:spPr>
        <p:txBody>
          <a:bodyPr/>
          <a:lstStyle/>
          <a:p>
            <a:pPr algn="ctr" eaLnBrk="1" hangingPunct="1"/>
            <a:r>
              <a:rPr lang="tr-TR" altLang="tr-TR" sz="2600" smtClean="0">
                <a:solidFill>
                  <a:srgbClr val="CC0000"/>
                </a:solidFill>
              </a:rPr>
              <a:t>Tamamlanan projeler</a:t>
            </a:r>
          </a:p>
        </p:txBody>
      </p:sp>
      <p:graphicFrame>
        <p:nvGraphicFramePr>
          <p:cNvPr id="5" name="Tablo 4"/>
          <p:cNvGraphicFramePr>
            <a:graphicFrameLocks noGrp="1"/>
          </p:cNvGraphicFramePr>
          <p:nvPr/>
        </p:nvGraphicFramePr>
        <p:xfrm>
          <a:off x="0" y="487363"/>
          <a:ext cx="9144000" cy="6599237"/>
        </p:xfrm>
        <a:graphic>
          <a:graphicData uri="http://schemas.openxmlformats.org/drawingml/2006/table">
            <a:tbl>
              <a:tblPr firstRow="1" firstCol="1" bandRow="1">
                <a:tableStyleId>{5C22544A-7EE6-4342-B048-85BDC9FD1C3A}</a:tableStyleId>
              </a:tblPr>
              <a:tblGrid>
                <a:gridCol w="4783507"/>
                <a:gridCol w="1032237"/>
                <a:gridCol w="1492088"/>
                <a:gridCol w="803121"/>
                <a:gridCol w="1033047"/>
              </a:tblGrid>
              <a:tr h="512600">
                <a:tc>
                  <a:txBody>
                    <a:bodyPr/>
                    <a:lstStyle/>
                    <a:p>
                      <a:pPr algn="ctr">
                        <a:lnSpc>
                          <a:spcPct val="115000"/>
                        </a:lnSpc>
                        <a:spcAft>
                          <a:spcPts val="0"/>
                        </a:spcAft>
                      </a:pPr>
                      <a:r>
                        <a:rPr lang="tr-TR" sz="1200" dirty="0">
                          <a:solidFill>
                            <a:srgbClr val="C00000"/>
                          </a:solidFill>
                          <a:effectLst/>
                        </a:rPr>
                        <a:t>Proje Adı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Destekleyen Kuruluş</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Yürütücü</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Bütçe</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Proje Yılı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87216">
                <a:tc>
                  <a:txBody>
                    <a:bodyPr/>
                    <a:lstStyle/>
                    <a:p>
                      <a:pPr algn="just">
                        <a:lnSpc>
                          <a:spcPct val="115000"/>
                        </a:lnSpc>
                        <a:spcAft>
                          <a:spcPts val="0"/>
                        </a:spcAft>
                      </a:pPr>
                      <a:r>
                        <a:rPr lang="tr-TR" sz="1200" dirty="0">
                          <a:solidFill>
                            <a:schemeClr val="tx1"/>
                          </a:solidFill>
                          <a:effectLst/>
                        </a:rPr>
                        <a:t>Diyet Lif Değeri Yüksek Bazı Gıda Sanayi Artıklarının Yoğurt ve Dondurmada Kullanılabilirliği ve Bu Ürünlerin Kalitesi Üzerine Etkilerinin Araştırılması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SANTEZ-TÜBİTAK</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238.000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2012-2014</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44256">
                <a:tc>
                  <a:txBody>
                    <a:bodyPr/>
                    <a:lstStyle/>
                    <a:p>
                      <a:pPr algn="just">
                        <a:lnSpc>
                          <a:spcPct val="115000"/>
                        </a:lnSpc>
                        <a:spcAft>
                          <a:spcPts val="0"/>
                        </a:spcAft>
                      </a:pPr>
                      <a:r>
                        <a:rPr lang="tr-TR" sz="1200" dirty="0">
                          <a:solidFill>
                            <a:schemeClr val="tx1"/>
                          </a:solidFill>
                          <a:effectLst/>
                        </a:rPr>
                        <a:t>Sakarya "İsli Çerkez Peynirinin" üretim teknolojisinin </a:t>
                      </a:r>
                      <a:r>
                        <a:rPr lang="tr-TR" sz="1200" dirty="0" err="1">
                          <a:solidFill>
                            <a:schemeClr val="tx1"/>
                          </a:solidFill>
                          <a:effectLst/>
                        </a:rPr>
                        <a:t>gelitşirilmesi</a:t>
                      </a:r>
                      <a:r>
                        <a:rPr lang="tr-TR" sz="1200" dirty="0">
                          <a:solidFill>
                            <a:schemeClr val="tx1"/>
                          </a:solidFill>
                          <a:effectLst/>
                        </a:rPr>
                        <a:t> üzerine bir araştırma</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15.000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2011-2013</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888513">
                <a:tc>
                  <a:txBody>
                    <a:bodyPr/>
                    <a:lstStyle/>
                    <a:p>
                      <a:pPr algn="just">
                        <a:lnSpc>
                          <a:spcPct val="115000"/>
                        </a:lnSpc>
                        <a:spcAft>
                          <a:spcPts val="0"/>
                        </a:spcAft>
                      </a:pPr>
                      <a:r>
                        <a:rPr lang="tr-TR" sz="1200" dirty="0">
                          <a:solidFill>
                            <a:schemeClr val="tx1"/>
                          </a:solidFill>
                          <a:effectLst/>
                        </a:rPr>
                        <a:t>Diyet Lif </a:t>
                      </a:r>
                      <a:r>
                        <a:rPr lang="tr-TR" sz="1200" dirty="0" err="1">
                          <a:solidFill>
                            <a:schemeClr val="tx1"/>
                          </a:solidFill>
                          <a:effectLst/>
                        </a:rPr>
                        <a:t>DEğeri</a:t>
                      </a:r>
                      <a:r>
                        <a:rPr lang="tr-TR" sz="1200" dirty="0">
                          <a:solidFill>
                            <a:schemeClr val="tx1"/>
                          </a:solidFill>
                          <a:effectLst/>
                        </a:rPr>
                        <a:t> Yüksek Bazı Gıda Sanayi Artıklarının Antioksidan Madde İçeriklerinin Belirlenmesi, Bazı Süt Tatlılarında Kullanılabilirliği ve Bu Ürünlerin Rengi Üzerine Etkilerinin Araştırılması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TÜBİTAK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45.180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2012-2014</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512600">
                <a:tc>
                  <a:txBody>
                    <a:bodyPr/>
                    <a:lstStyle/>
                    <a:p>
                      <a:pPr algn="just">
                        <a:lnSpc>
                          <a:spcPct val="115000"/>
                        </a:lnSpc>
                        <a:spcAft>
                          <a:spcPts val="0"/>
                        </a:spcAft>
                      </a:pPr>
                      <a:r>
                        <a:rPr lang="tr-TR" sz="1200">
                          <a:solidFill>
                            <a:schemeClr val="tx1"/>
                          </a:solidFill>
                          <a:effectLst/>
                        </a:rPr>
                        <a:t>Liyofilizasyon işlemi esnasında, bazı laktik asit bakterilerinin canlılıkları üzerine kryojenik katkıların etkileri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BAP</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2007-2008</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66385">
                <a:tc>
                  <a:txBody>
                    <a:bodyPr/>
                    <a:lstStyle/>
                    <a:p>
                      <a:pPr algn="just">
                        <a:lnSpc>
                          <a:spcPct val="115000"/>
                        </a:lnSpc>
                        <a:spcAft>
                          <a:spcPts val="0"/>
                        </a:spcAft>
                      </a:pPr>
                      <a:r>
                        <a:rPr lang="tr-TR" sz="1200">
                          <a:solidFill>
                            <a:schemeClr val="tx1"/>
                          </a:solidFill>
                          <a:effectLst/>
                        </a:rPr>
                        <a:t>Ayran Üretiminde Peyniraltı Suyu Ürünleri İle Kappa Karragenan Kullanımının Duyusal Fiziko-Kimyasal Ve Probiyotik Özellikler Üzerine Etkisi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BAP</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err="1">
                          <a:solidFill>
                            <a:schemeClr val="tx1"/>
                          </a:solidFill>
                          <a:effectLst/>
                        </a:rPr>
                        <a:t>Prof.Dr</a:t>
                      </a:r>
                      <a:r>
                        <a:rPr lang="tr-TR" sz="1200" dirty="0">
                          <a:solidFill>
                            <a:schemeClr val="tx1"/>
                          </a:solidFill>
                          <a:effectLst/>
                        </a:rPr>
                        <a:t>. Ahmet Ayar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2007-2008</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66385">
                <a:tc>
                  <a:txBody>
                    <a:bodyPr/>
                    <a:lstStyle/>
                    <a:p>
                      <a:pPr algn="just">
                        <a:lnSpc>
                          <a:spcPct val="115000"/>
                        </a:lnSpc>
                        <a:spcAft>
                          <a:spcPts val="0"/>
                        </a:spcAft>
                      </a:pPr>
                      <a:r>
                        <a:rPr lang="tr-TR" sz="1200">
                          <a:solidFill>
                            <a:schemeClr val="tx1"/>
                          </a:solidFill>
                          <a:effectLst/>
                        </a:rPr>
                        <a:t>Farklı Kaynaklı Peynir Altı Sularının Bazı Kimyasal, Mikrobiyolojik Ve Besinsel Özellikleri İle Değerlendirme İmkanları Üzerine Bir Çalışma</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BAP</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err="1">
                          <a:solidFill>
                            <a:schemeClr val="tx1"/>
                          </a:solidFill>
                          <a:effectLst/>
                        </a:rPr>
                        <a:t>Prof.Dr</a:t>
                      </a:r>
                      <a:r>
                        <a:rPr lang="tr-TR" sz="1200" dirty="0">
                          <a:solidFill>
                            <a:schemeClr val="tx1"/>
                          </a:solidFill>
                          <a:effectLst/>
                        </a:rPr>
                        <a:t>. Ahmet Ayar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2006-2009</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44256">
                <a:tc>
                  <a:txBody>
                    <a:bodyPr/>
                    <a:lstStyle/>
                    <a:p>
                      <a:pPr algn="just">
                        <a:lnSpc>
                          <a:spcPct val="115000"/>
                        </a:lnSpc>
                        <a:spcAft>
                          <a:spcPts val="0"/>
                        </a:spcAft>
                      </a:pPr>
                      <a:r>
                        <a:rPr lang="tr-TR" sz="1200">
                          <a:solidFill>
                            <a:schemeClr val="tx1"/>
                          </a:solidFill>
                          <a:effectLst/>
                        </a:rPr>
                        <a:t>Yoğurdun Stabilitesi Üzerine Salebin </a:t>
                      </a:r>
                    </a:p>
                    <a:p>
                      <a:pPr algn="just">
                        <a:lnSpc>
                          <a:spcPct val="115000"/>
                        </a:lnSpc>
                        <a:spcAft>
                          <a:spcPts val="0"/>
                        </a:spcAft>
                      </a:pPr>
                      <a:r>
                        <a:rPr lang="tr-TR" sz="1200">
                          <a:solidFill>
                            <a:schemeClr val="tx1"/>
                          </a:solidFill>
                          <a:effectLst/>
                        </a:rPr>
                        <a:t>Etkisi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err="1">
                          <a:solidFill>
                            <a:schemeClr val="tx1"/>
                          </a:solidFill>
                          <a:effectLst/>
                        </a:rPr>
                        <a:t>Prof.Dr</a:t>
                      </a:r>
                      <a:r>
                        <a:rPr lang="tr-TR" sz="1200" dirty="0">
                          <a:solidFill>
                            <a:schemeClr val="tx1"/>
                          </a:solidFill>
                          <a:effectLst/>
                        </a:rPr>
                        <a:t>. Ahmet Ayar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2006-2007</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66385">
                <a:tc>
                  <a:txBody>
                    <a:bodyPr/>
                    <a:lstStyle/>
                    <a:p>
                      <a:pPr algn="just">
                        <a:lnSpc>
                          <a:spcPct val="115000"/>
                        </a:lnSpc>
                        <a:spcAft>
                          <a:spcPts val="0"/>
                        </a:spcAft>
                      </a:pPr>
                      <a:r>
                        <a:rPr lang="tr-TR" sz="1200">
                          <a:solidFill>
                            <a:schemeClr val="tx1"/>
                          </a:solidFill>
                          <a:effectLst/>
                        </a:rPr>
                        <a:t>Süt ve ürünlerine aflatoksin bulaşma kaynaklarının belirlenmesi ve bulaşmaların engellenmesi üzerine bir araştırma</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err="1">
                          <a:solidFill>
                            <a:schemeClr val="tx1"/>
                          </a:solidFill>
                          <a:effectLst/>
                        </a:rPr>
                        <a:t>Prof.Dr</a:t>
                      </a:r>
                      <a:r>
                        <a:rPr lang="tr-TR" sz="1200" dirty="0">
                          <a:solidFill>
                            <a:schemeClr val="tx1"/>
                          </a:solidFill>
                          <a:effectLst/>
                        </a:rPr>
                        <a:t>. Ahmet Ayar</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2002-2003</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66385">
                <a:tc>
                  <a:txBody>
                    <a:bodyPr/>
                    <a:lstStyle/>
                    <a:p>
                      <a:pPr algn="just">
                        <a:lnSpc>
                          <a:spcPct val="115000"/>
                        </a:lnSpc>
                        <a:spcAft>
                          <a:spcPts val="0"/>
                        </a:spcAft>
                      </a:pPr>
                      <a:r>
                        <a:rPr lang="tr-TR" sz="1200" dirty="0">
                          <a:solidFill>
                            <a:schemeClr val="tx1"/>
                          </a:solidFill>
                          <a:effectLst/>
                        </a:rPr>
                        <a:t>Değişik Tahıl Katkıları Ve </a:t>
                      </a:r>
                      <a:r>
                        <a:rPr lang="tr-TR" sz="1200" dirty="0" err="1">
                          <a:solidFill>
                            <a:schemeClr val="tx1"/>
                          </a:solidFill>
                          <a:effectLst/>
                        </a:rPr>
                        <a:t>Fitaz</a:t>
                      </a:r>
                      <a:r>
                        <a:rPr lang="tr-TR" sz="1200" dirty="0">
                          <a:solidFill>
                            <a:schemeClr val="tx1"/>
                          </a:solidFill>
                          <a:effectLst/>
                        </a:rPr>
                        <a:t> Enzimi İlavesiyle Besin Değeri Ve Dayanma Süresi Yüksek Yoğurt Üretimi Üzerine Bir Araştırma</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200-2002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44256">
                <a:tc>
                  <a:txBody>
                    <a:bodyPr/>
                    <a:lstStyle/>
                    <a:p>
                      <a:pPr algn="just">
                        <a:lnSpc>
                          <a:spcPct val="115000"/>
                        </a:lnSpc>
                        <a:spcAft>
                          <a:spcPts val="0"/>
                        </a:spcAft>
                      </a:pPr>
                      <a:r>
                        <a:rPr lang="tr-TR" sz="1200">
                          <a:solidFill>
                            <a:schemeClr val="tx1"/>
                          </a:solidFill>
                          <a:effectLst/>
                        </a:rPr>
                        <a:t>Yayık tereyağının raf Ömrünün uzatılmasına bazı baharat uçucu yağ ve ekstraktlarının katkısı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TÜBİTAK-SANTEZ</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Prof.Dr. Ahmet Ayar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 </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2005-2006</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0" y="974725"/>
          <a:ext cx="9144000" cy="5883278"/>
        </p:xfrm>
        <a:graphic>
          <a:graphicData uri="http://schemas.openxmlformats.org/drawingml/2006/table">
            <a:tbl>
              <a:tblPr firstRow="1" firstCol="1" bandRow="1">
                <a:tableStyleId>{5C22544A-7EE6-4342-B048-85BDC9FD1C3A}</a:tableStyleId>
              </a:tblPr>
              <a:tblGrid>
                <a:gridCol w="4860684"/>
                <a:gridCol w="1013967"/>
                <a:gridCol w="1465680"/>
                <a:gridCol w="788906"/>
                <a:gridCol w="1014763"/>
              </a:tblGrid>
              <a:tr h="490989">
                <a:tc>
                  <a:txBody>
                    <a:bodyPr/>
                    <a:lstStyle/>
                    <a:p>
                      <a:pPr algn="just">
                        <a:lnSpc>
                          <a:spcPct val="115000"/>
                        </a:lnSpc>
                        <a:spcAft>
                          <a:spcPts val="0"/>
                        </a:spcAft>
                      </a:pPr>
                      <a:r>
                        <a:rPr lang="tr-TR" sz="1200" dirty="0">
                          <a:solidFill>
                            <a:schemeClr val="tx1"/>
                          </a:solidFill>
                          <a:effectLst/>
                        </a:rPr>
                        <a:t>Balıkta tuzlama ve kurutmanın </a:t>
                      </a:r>
                      <a:r>
                        <a:rPr lang="tr-TR" sz="1200" dirty="0" err="1">
                          <a:solidFill>
                            <a:schemeClr val="tx1"/>
                          </a:solidFill>
                          <a:effectLst/>
                        </a:rPr>
                        <a:t>Salmonella</a:t>
                      </a:r>
                      <a:r>
                        <a:rPr lang="tr-TR" sz="1200" dirty="0">
                          <a:solidFill>
                            <a:schemeClr val="tx1"/>
                          </a:solidFill>
                          <a:effectLst/>
                        </a:rPr>
                        <a:t> üzerine etkisi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TÜBİTAK-SANTEZ</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Serap Coşansu Akdemir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2008-2009</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26200">
                <a:tc>
                  <a:txBody>
                    <a:bodyPr/>
                    <a:lstStyle/>
                    <a:p>
                      <a:pPr algn="just">
                        <a:lnSpc>
                          <a:spcPct val="115000"/>
                        </a:lnSpc>
                        <a:spcAft>
                          <a:spcPts val="0"/>
                        </a:spcAft>
                      </a:pPr>
                      <a:r>
                        <a:rPr lang="tr-TR" sz="1200">
                          <a:solidFill>
                            <a:schemeClr val="tx1"/>
                          </a:solidFill>
                          <a:effectLst/>
                        </a:rPr>
                        <a:t>Sakarya'da satışa sunulan et ve et ürünlerinde Clostridium perfringens ve Clostridium difficile aranması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Serap Coşansu Akdemir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2012-2013</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39300">
                <a:tc>
                  <a:txBody>
                    <a:bodyPr/>
                    <a:lstStyle/>
                    <a:p>
                      <a:pPr algn="just">
                        <a:lnSpc>
                          <a:spcPct val="115000"/>
                        </a:lnSpc>
                        <a:spcAft>
                          <a:spcPts val="0"/>
                        </a:spcAft>
                      </a:pPr>
                      <a:r>
                        <a:rPr lang="tr-TR" sz="1200">
                          <a:solidFill>
                            <a:schemeClr val="tx1"/>
                          </a:solidFill>
                          <a:effectLst/>
                        </a:rPr>
                        <a:t>Çeşitli Stres Koşullarının E. Coli O157:H7' de Glutatyon İçeriği Üzerine </a:t>
                      </a:r>
                    </a:p>
                    <a:p>
                      <a:pPr algn="just">
                        <a:lnSpc>
                          <a:spcPct val="115000"/>
                        </a:lnSpc>
                        <a:spcAft>
                          <a:spcPts val="0"/>
                        </a:spcAft>
                      </a:pPr>
                      <a:r>
                        <a:rPr lang="tr-TR" sz="1200">
                          <a:solidFill>
                            <a:schemeClr val="tx1"/>
                          </a:solidFill>
                          <a:effectLst/>
                        </a:rPr>
                        <a:t>Etkisi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Serap Coşansu Akdemir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2012-2013</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39300">
                <a:tc>
                  <a:txBody>
                    <a:bodyPr/>
                    <a:lstStyle/>
                    <a:p>
                      <a:pPr algn="just">
                        <a:lnSpc>
                          <a:spcPct val="115000"/>
                        </a:lnSpc>
                        <a:spcAft>
                          <a:spcPts val="0"/>
                        </a:spcAft>
                      </a:pPr>
                      <a:r>
                        <a:rPr lang="tr-TR" sz="1200">
                          <a:solidFill>
                            <a:schemeClr val="tx1"/>
                          </a:solidFill>
                          <a:effectLst/>
                        </a:rPr>
                        <a:t>Şalgamdan izole edilen laktik asit bakterilerinin dekarboksilasyon aktivitelerinin ve biyojen amin oluşturma yeteneklerinin belirlenmesi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Serap Coşansu Akdemir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90989">
                <a:tc>
                  <a:txBody>
                    <a:bodyPr/>
                    <a:lstStyle/>
                    <a:p>
                      <a:pPr algn="just">
                        <a:lnSpc>
                          <a:spcPct val="115000"/>
                        </a:lnSpc>
                        <a:spcAft>
                          <a:spcPts val="0"/>
                        </a:spcAft>
                      </a:pPr>
                      <a:r>
                        <a:rPr lang="tr-TR" sz="1200">
                          <a:solidFill>
                            <a:schemeClr val="tx1"/>
                          </a:solidFill>
                          <a:effectLst/>
                        </a:rPr>
                        <a:t>Doğal Fermantasyonla Üretilen Şalgam Suyunda Fermantasyon Sıcaklığının Biyojen Amin Oluşumu Üzerine Etkisi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Serap Coşansu Akdemir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2010-2011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26200">
                <a:tc>
                  <a:txBody>
                    <a:bodyPr/>
                    <a:lstStyle/>
                    <a:p>
                      <a:pPr algn="just">
                        <a:lnSpc>
                          <a:spcPct val="115000"/>
                        </a:lnSpc>
                        <a:spcAft>
                          <a:spcPts val="0"/>
                        </a:spcAft>
                      </a:pPr>
                      <a:r>
                        <a:rPr lang="tr-TR" sz="1200">
                          <a:solidFill>
                            <a:schemeClr val="tx1"/>
                          </a:solidFill>
                          <a:effectLst/>
                        </a:rPr>
                        <a:t>Sakarya ilinde bulunan süt işletmelerinde Listeria monocytogenes ve escherichia coli O157:H7 aranması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Arzu Çağrı Mehmetoğlu</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22.500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2007-2009</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39300">
                <a:tc>
                  <a:txBody>
                    <a:bodyPr/>
                    <a:lstStyle/>
                    <a:p>
                      <a:pPr algn="just">
                        <a:lnSpc>
                          <a:spcPct val="115000"/>
                        </a:lnSpc>
                        <a:spcAft>
                          <a:spcPts val="0"/>
                        </a:spcAft>
                      </a:pPr>
                      <a:r>
                        <a:rPr lang="tr-TR" sz="1200">
                          <a:solidFill>
                            <a:schemeClr val="tx1"/>
                          </a:solidFill>
                          <a:effectLst/>
                        </a:rPr>
                        <a:t>Bacilis subtilisin peynir altı suyu içerisinde fermantasyonu sonucunda üretilen polimer maddelerden yenilebilir film üretiminin araştırılması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13.000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2010-2011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26200">
                <a:tc>
                  <a:txBody>
                    <a:bodyPr/>
                    <a:lstStyle/>
                    <a:p>
                      <a:pPr algn="just">
                        <a:lnSpc>
                          <a:spcPct val="115000"/>
                        </a:lnSpc>
                        <a:spcAft>
                          <a:spcPts val="0"/>
                        </a:spcAft>
                      </a:pPr>
                      <a:r>
                        <a:rPr lang="tr-TR" sz="1200">
                          <a:solidFill>
                            <a:schemeClr val="tx1"/>
                          </a:solidFill>
                          <a:effectLst/>
                        </a:rPr>
                        <a:t>Midye Kabuğu Tozunun Paslanmaz Çelik Yüzeylerde Oluşan Biofilm Temizliğine Etkisinin Araştırılması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 </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2010-2011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426200">
                <a:tc>
                  <a:txBody>
                    <a:bodyPr/>
                    <a:lstStyle/>
                    <a:p>
                      <a:pPr algn="just">
                        <a:lnSpc>
                          <a:spcPct val="115000"/>
                        </a:lnSpc>
                        <a:spcAft>
                          <a:spcPts val="0"/>
                        </a:spcAft>
                      </a:pPr>
                      <a:r>
                        <a:rPr lang="tr-TR" sz="1200">
                          <a:solidFill>
                            <a:schemeClr val="tx1"/>
                          </a:solidFill>
                          <a:effectLst/>
                        </a:rPr>
                        <a:t>Sakarya İlinde Tüketime Sunulan Gıda Ürünlerinde Aflatoksin Varlığının Araştırılması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Suzan Öztürk Yılmaz</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2012-2014</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39300">
                <a:tc>
                  <a:txBody>
                    <a:bodyPr/>
                    <a:lstStyle/>
                    <a:p>
                      <a:pPr algn="just">
                        <a:lnSpc>
                          <a:spcPct val="115000"/>
                        </a:lnSpc>
                        <a:spcAft>
                          <a:spcPts val="0"/>
                        </a:spcAft>
                      </a:pPr>
                      <a:r>
                        <a:rPr lang="tr-TR" sz="1200" dirty="0" err="1">
                          <a:solidFill>
                            <a:schemeClr val="tx1"/>
                          </a:solidFill>
                          <a:effectLst/>
                        </a:rPr>
                        <a:t>Hidroksi</a:t>
                      </a:r>
                      <a:r>
                        <a:rPr lang="tr-TR" sz="1200" dirty="0">
                          <a:solidFill>
                            <a:schemeClr val="tx1"/>
                          </a:solidFill>
                          <a:effectLst/>
                        </a:rPr>
                        <a:t> </a:t>
                      </a:r>
                      <a:r>
                        <a:rPr lang="tr-TR" sz="1200" dirty="0" err="1">
                          <a:solidFill>
                            <a:schemeClr val="tx1"/>
                          </a:solidFill>
                          <a:effectLst/>
                        </a:rPr>
                        <a:t>Fosfonik</a:t>
                      </a:r>
                      <a:r>
                        <a:rPr lang="tr-TR" sz="1200" dirty="0">
                          <a:solidFill>
                            <a:schemeClr val="tx1"/>
                          </a:solidFill>
                          <a:effectLst/>
                        </a:rPr>
                        <a:t> Asit İçeren </a:t>
                      </a:r>
                      <a:r>
                        <a:rPr lang="tr-TR" sz="1200" dirty="0" err="1">
                          <a:solidFill>
                            <a:schemeClr val="tx1"/>
                          </a:solidFill>
                          <a:effectLst/>
                        </a:rPr>
                        <a:t>Aminopirazol</a:t>
                      </a:r>
                      <a:r>
                        <a:rPr lang="tr-TR" sz="1200" dirty="0">
                          <a:solidFill>
                            <a:schemeClr val="tx1"/>
                          </a:solidFill>
                          <a:effectLst/>
                        </a:rPr>
                        <a:t> ve </a:t>
                      </a:r>
                      <a:r>
                        <a:rPr lang="tr-TR" sz="1200" dirty="0" err="1">
                          <a:solidFill>
                            <a:schemeClr val="tx1"/>
                          </a:solidFill>
                          <a:effectLst/>
                        </a:rPr>
                        <a:t>Kinolin</a:t>
                      </a:r>
                      <a:r>
                        <a:rPr lang="tr-TR" sz="1200" dirty="0">
                          <a:solidFill>
                            <a:schemeClr val="tx1"/>
                          </a:solidFill>
                          <a:effectLst/>
                        </a:rPr>
                        <a:t> Bileşiklerinin Sentezi ve </a:t>
                      </a:r>
                      <a:r>
                        <a:rPr lang="tr-TR" sz="1200" dirty="0" err="1">
                          <a:solidFill>
                            <a:schemeClr val="tx1"/>
                          </a:solidFill>
                          <a:effectLst/>
                        </a:rPr>
                        <a:t>Antibakteriyel</a:t>
                      </a:r>
                      <a:r>
                        <a:rPr lang="tr-TR" sz="1200" dirty="0">
                          <a:solidFill>
                            <a:schemeClr val="tx1"/>
                          </a:solidFill>
                          <a:effectLst/>
                        </a:rPr>
                        <a:t> Aktivitelerinin İncelenmesi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Doç.Dr. Suzan Öztürk Yılmaz</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65.000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2012-2014</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39300">
                <a:tc>
                  <a:txBody>
                    <a:bodyPr/>
                    <a:lstStyle/>
                    <a:p>
                      <a:pPr algn="just">
                        <a:lnSpc>
                          <a:spcPct val="115000"/>
                        </a:lnSpc>
                        <a:spcAft>
                          <a:spcPts val="0"/>
                        </a:spcAft>
                      </a:pPr>
                      <a:r>
                        <a:rPr lang="tr-TR" sz="1200">
                          <a:solidFill>
                            <a:schemeClr val="tx1"/>
                          </a:solidFill>
                          <a:effectLst/>
                        </a:rPr>
                        <a:t>Sakarya Bölgesinde Yetiştirilen Bazı Sebzelerdeki Glutatyon ve C Vitamini Konsantrasyonu ve Bu Konsantrasyona Çeşitli Doldurma ve Kurutma Yöntemlerinin Etkisi</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BAP</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Yrd. Doç 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9.000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2010-2012</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bl>
          </a:graphicData>
        </a:graphic>
      </p:graphicFrame>
      <p:graphicFrame>
        <p:nvGraphicFramePr>
          <p:cNvPr id="5" name="Tablo 4"/>
          <p:cNvGraphicFramePr>
            <a:graphicFrameLocks noGrp="1"/>
          </p:cNvGraphicFramePr>
          <p:nvPr/>
        </p:nvGraphicFramePr>
        <p:xfrm>
          <a:off x="0" y="533400"/>
          <a:ext cx="9144000" cy="420688"/>
        </p:xfrm>
        <a:graphic>
          <a:graphicData uri="http://schemas.openxmlformats.org/drawingml/2006/table">
            <a:tbl>
              <a:tblPr firstRow="1" firstCol="1" bandRow="1">
                <a:tableStyleId>{5C22544A-7EE6-4342-B048-85BDC9FD1C3A}</a:tableStyleId>
              </a:tblPr>
              <a:tblGrid>
                <a:gridCol w="4860683"/>
                <a:gridCol w="1013968"/>
                <a:gridCol w="1465680"/>
                <a:gridCol w="788906"/>
                <a:gridCol w="1014763"/>
              </a:tblGrid>
              <a:tr h="420688">
                <a:tc>
                  <a:txBody>
                    <a:bodyPr/>
                    <a:lstStyle/>
                    <a:p>
                      <a:pPr algn="ctr">
                        <a:lnSpc>
                          <a:spcPct val="115000"/>
                        </a:lnSpc>
                        <a:spcAft>
                          <a:spcPts val="0"/>
                        </a:spcAft>
                      </a:pPr>
                      <a:r>
                        <a:rPr lang="tr-TR" sz="1200" dirty="0">
                          <a:solidFill>
                            <a:srgbClr val="C00000"/>
                          </a:solidFill>
                          <a:effectLst/>
                        </a:rPr>
                        <a:t>Proje Adı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Destekleyen Kuruluş</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Yürütücü</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Bütçe</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Proje Yılı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bl>
          </a:graphicData>
        </a:graphic>
      </p:graphicFrame>
      <p:sp>
        <p:nvSpPr>
          <p:cNvPr id="27738" name="Unvan 1"/>
          <p:cNvSpPr>
            <a:spLocks noGrp="1"/>
          </p:cNvSpPr>
          <p:nvPr>
            <p:ph type="title"/>
          </p:nvPr>
        </p:nvSpPr>
        <p:spPr>
          <a:xfrm>
            <a:off x="3124200" y="76200"/>
            <a:ext cx="3200400" cy="411163"/>
          </a:xfrm>
        </p:spPr>
        <p:txBody>
          <a:bodyPr/>
          <a:lstStyle/>
          <a:p>
            <a:pPr algn="ctr" eaLnBrk="1" hangingPunct="1"/>
            <a:r>
              <a:rPr lang="tr-TR" altLang="tr-TR" sz="2600" smtClean="0">
                <a:solidFill>
                  <a:srgbClr val="CC0000"/>
                </a:solidFill>
              </a:rPr>
              <a:t>Tamamlanan projeler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nvGraphicFramePr>
        <p:xfrm>
          <a:off x="76200" y="487363"/>
          <a:ext cx="9067800" cy="466725"/>
        </p:xfrm>
        <a:graphic>
          <a:graphicData uri="http://schemas.openxmlformats.org/drawingml/2006/table">
            <a:tbl>
              <a:tblPr firstRow="1" firstCol="1" bandRow="1">
                <a:tableStyleId>{5C22544A-7EE6-4342-B048-85BDC9FD1C3A}</a:tableStyleId>
              </a:tblPr>
              <a:tblGrid>
                <a:gridCol w="4820177"/>
                <a:gridCol w="1005518"/>
                <a:gridCol w="1453466"/>
                <a:gridCol w="782332"/>
                <a:gridCol w="1006307"/>
              </a:tblGrid>
              <a:tr h="466725">
                <a:tc>
                  <a:txBody>
                    <a:bodyPr/>
                    <a:lstStyle/>
                    <a:p>
                      <a:pPr algn="ctr">
                        <a:lnSpc>
                          <a:spcPct val="115000"/>
                        </a:lnSpc>
                        <a:spcAft>
                          <a:spcPts val="0"/>
                        </a:spcAft>
                      </a:pPr>
                      <a:r>
                        <a:rPr lang="tr-TR" sz="1200" dirty="0">
                          <a:solidFill>
                            <a:srgbClr val="C00000"/>
                          </a:solidFill>
                          <a:effectLst/>
                        </a:rPr>
                        <a:t>Proje Adı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Destekleyen Kuruluş</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Yürütücü</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Bütçe</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rgbClr val="C00000"/>
                          </a:solidFill>
                          <a:effectLst/>
                        </a:rPr>
                        <a:t>Proje Yılı</a:t>
                      </a:r>
                      <a:endParaRPr lang="tr-T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bl>
          </a:graphicData>
        </a:graphic>
      </p:graphicFrame>
      <p:sp>
        <p:nvSpPr>
          <p:cNvPr id="28688" name="Unvan 1"/>
          <p:cNvSpPr>
            <a:spLocks noGrp="1"/>
          </p:cNvSpPr>
          <p:nvPr>
            <p:ph type="title"/>
          </p:nvPr>
        </p:nvSpPr>
        <p:spPr>
          <a:xfrm>
            <a:off x="3124200" y="76200"/>
            <a:ext cx="3200400" cy="411163"/>
          </a:xfrm>
        </p:spPr>
        <p:txBody>
          <a:bodyPr/>
          <a:lstStyle/>
          <a:p>
            <a:pPr algn="ctr" eaLnBrk="1" hangingPunct="1"/>
            <a:r>
              <a:rPr lang="tr-TR" altLang="tr-TR" sz="2600" smtClean="0">
                <a:solidFill>
                  <a:srgbClr val="CC0000"/>
                </a:solidFill>
              </a:rPr>
              <a:t>Tamamlanan projeler</a:t>
            </a:r>
          </a:p>
        </p:txBody>
      </p:sp>
      <p:graphicFrame>
        <p:nvGraphicFramePr>
          <p:cNvPr id="7" name="Tablo 6"/>
          <p:cNvGraphicFramePr>
            <a:graphicFrameLocks noGrp="1"/>
          </p:cNvGraphicFramePr>
          <p:nvPr/>
        </p:nvGraphicFramePr>
        <p:xfrm>
          <a:off x="76200" y="990600"/>
          <a:ext cx="9067800" cy="3838575"/>
        </p:xfrm>
        <a:graphic>
          <a:graphicData uri="http://schemas.openxmlformats.org/drawingml/2006/table">
            <a:tbl>
              <a:tblPr firstRow="1" firstCol="1" bandRow="1">
                <a:tableStyleId>{5C22544A-7EE6-4342-B048-85BDC9FD1C3A}</a:tableStyleId>
              </a:tblPr>
              <a:tblGrid>
                <a:gridCol w="4820177"/>
                <a:gridCol w="1005518"/>
                <a:gridCol w="1453466"/>
                <a:gridCol w="782332"/>
                <a:gridCol w="1006307"/>
              </a:tblGrid>
              <a:tr h="941184">
                <a:tc>
                  <a:txBody>
                    <a:bodyPr/>
                    <a:lstStyle/>
                    <a:p>
                      <a:pPr algn="just">
                        <a:lnSpc>
                          <a:spcPct val="115000"/>
                        </a:lnSpc>
                        <a:spcAft>
                          <a:spcPts val="0"/>
                        </a:spcAft>
                      </a:pPr>
                      <a:r>
                        <a:rPr lang="tr-TR" sz="1200" dirty="0">
                          <a:solidFill>
                            <a:schemeClr val="tx1"/>
                          </a:solidFill>
                          <a:effectLst/>
                        </a:rPr>
                        <a:t>Zencefile (</a:t>
                      </a:r>
                      <a:r>
                        <a:rPr lang="tr-TR" sz="1200" dirty="0" err="1">
                          <a:solidFill>
                            <a:schemeClr val="tx1"/>
                          </a:solidFill>
                          <a:effectLst/>
                        </a:rPr>
                        <a:t>Zingiber</a:t>
                      </a:r>
                      <a:r>
                        <a:rPr lang="tr-TR" sz="1200" dirty="0">
                          <a:solidFill>
                            <a:schemeClr val="tx1"/>
                          </a:solidFill>
                          <a:effectLst/>
                        </a:rPr>
                        <a:t> </a:t>
                      </a:r>
                      <a:r>
                        <a:rPr lang="tr-TR" sz="1200" dirty="0" err="1">
                          <a:solidFill>
                            <a:schemeClr val="tx1"/>
                          </a:solidFill>
                          <a:effectLst/>
                        </a:rPr>
                        <a:t>Officinale</a:t>
                      </a:r>
                      <a:r>
                        <a:rPr lang="tr-TR" sz="1200" dirty="0">
                          <a:solidFill>
                            <a:schemeClr val="tx1"/>
                          </a:solidFill>
                          <a:effectLst/>
                        </a:rPr>
                        <a:t>) Uygulanan Çeşitli Kurutma Yöntemlerinin Biyolojik </a:t>
                      </a:r>
                      <a:r>
                        <a:rPr lang="tr-TR" sz="1200" dirty="0" err="1">
                          <a:solidFill>
                            <a:schemeClr val="tx1"/>
                          </a:solidFill>
                          <a:effectLst/>
                        </a:rPr>
                        <a:t>Tiyol</a:t>
                      </a:r>
                      <a:r>
                        <a:rPr lang="tr-TR" sz="1200" dirty="0">
                          <a:solidFill>
                            <a:schemeClr val="tx1"/>
                          </a:solidFill>
                          <a:effectLst/>
                        </a:rPr>
                        <a:t> </a:t>
                      </a:r>
                      <a:r>
                        <a:rPr lang="tr-TR" sz="1200" dirty="0" err="1">
                          <a:solidFill>
                            <a:schemeClr val="tx1"/>
                          </a:solidFill>
                          <a:effectLst/>
                        </a:rPr>
                        <a:t>Konsantrasayonları</a:t>
                      </a:r>
                      <a:r>
                        <a:rPr lang="tr-TR" sz="1200" dirty="0">
                          <a:solidFill>
                            <a:schemeClr val="tx1"/>
                          </a:solidFill>
                          <a:effectLst/>
                        </a:rPr>
                        <a:t> Üzerine Etkisi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Yrd. Doç 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2012-2013</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941184">
                <a:tc>
                  <a:txBody>
                    <a:bodyPr/>
                    <a:lstStyle/>
                    <a:p>
                      <a:pPr algn="just">
                        <a:lnSpc>
                          <a:spcPct val="115000"/>
                        </a:lnSpc>
                        <a:spcAft>
                          <a:spcPts val="0"/>
                        </a:spcAft>
                      </a:pPr>
                      <a:r>
                        <a:rPr lang="tr-TR" sz="1200" dirty="0">
                          <a:solidFill>
                            <a:schemeClr val="tx1"/>
                          </a:solidFill>
                          <a:effectLst/>
                        </a:rPr>
                        <a:t>Kızartılmış patateslerde, kızartma sayısının ve süresinin kızartma yağı ve patatesteki yağ asidi kompozisyonu üzerine etkisi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Yrd. Doç 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3.000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2011-2011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52069">
                <a:tc>
                  <a:txBody>
                    <a:bodyPr/>
                    <a:lstStyle/>
                    <a:p>
                      <a:pPr algn="just">
                        <a:lnSpc>
                          <a:spcPct val="115000"/>
                        </a:lnSpc>
                        <a:spcAft>
                          <a:spcPts val="0"/>
                        </a:spcAft>
                      </a:pPr>
                      <a:r>
                        <a:rPr lang="tr-TR" sz="1200" dirty="0">
                          <a:solidFill>
                            <a:schemeClr val="tx1"/>
                          </a:solidFill>
                          <a:effectLst/>
                        </a:rPr>
                        <a:t>Doğal Fermantasyonla Üretilen Şalgam Suyunda Farklı Tuz Konsantrasyonlarının </a:t>
                      </a:r>
                      <a:r>
                        <a:rPr lang="tr-TR" sz="1200" dirty="0" err="1">
                          <a:solidFill>
                            <a:schemeClr val="tx1"/>
                          </a:solidFill>
                          <a:effectLst/>
                        </a:rPr>
                        <a:t>Biyojen</a:t>
                      </a:r>
                      <a:r>
                        <a:rPr lang="tr-TR" sz="1200" dirty="0">
                          <a:solidFill>
                            <a:schemeClr val="tx1"/>
                          </a:solidFill>
                          <a:effectLst/>
                        </a:rPr>
                        <a:t> Amin Oluşumu Üzerin Etkisi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Yrd. Doç 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2010-2011</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52069">
                <a:tc>
                  <a:txBody>
                    <a:bodyPr/>
                    <a:lstStyle/>
                    <a:p>
                      <a:pPr algn="just">
                        <a:lnSpc>
                          <a:spcPct val="115000"/>
                        </a:lnSpc>
                        <a:spcAft>
                          <a:spcPts val="0"/>
                        </a:spcAft>
                      </a:pPr>
                      <a:r>
                        <a:rPr lang="tr-TR" sz="1200" dirty="0">
                          <a:solidFill>
                            <a:schemeClr val="tx1"/>
                          </a:solidFill>
                          <a:effectLst/>
                        </a:rPr>
                        <a:t>Starter Kültür Kullanılarak Üretilen Şalgam Suyundan </a:t>
                      </a:r>
                      <a:r>
                        <a:rPr lang="tr-TR" sz="1200" dirty="0" err="1">
                          <a:solidFill>
                            <a:schemeClr val="tx1"/>
                          </a:solidFill>
                          <a:effectLst/>
                        </a:rPr>
                        <a:t>Biyojen</a:t>
                      </a:r>
                      <a:r>
                        <a:rPr lang="tr-TR" sz="1200" dirty="0">
                          <a:solidFill>
                            <a:schemeClr val="tx1"/>
                          </a:solidFill>
                          <a:effectLst/>
                        </a:rPr>
                        <a:t> Amin Miktarının belirlenmesi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DİĞER</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Yrd. Doç Dr. Omca Demirkol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1.500</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a:solidFill>
                            <a:schemeClr val="tx1"/>
                          </a:solidFill>
                          <a:effectLst/>
                        </a:rPr>
                        <a:t>2009-2012</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r h="652069">
                <a:tc>
                  <a:txBody>
                    <a:bodyPr/>
                    <a:lstStyle/>
                    <a:p>
                      <a:pPr algn="just">
                        <a:lnSpc>
                          <a:spcPct val="115000"/>
                        </a:lnSpc>
                        <a:spcAft>
                          <a:spcPts val="0"/>
                        </a:spcAft>
                      </a:pPr>
                      <a:r>
                        <a:rPr lang="tr-TR" sz="1200" dirty="0" err="1">
                          <a:solidFill>
                            <a:schemeClr val="tx1"/>
                          </a:solidFill>
                          <a:effectLst/>
                        </a:rPr>
                        <a:t>Humik</a:t>
                      </a:r>
                      <a:r>
                        <a:rPr lang="tr-TR" sz="1200" dirty="0">
                          <a:solidFill>
                            <a:schemeClr val="tx1"/>
                          </a:solidFill>
                          <a:effectLst/>
                        </a:rPr>
                        <a:t> Asit İçeren Ekmek ve Kek Üretimi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BAP</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err="1">
                          <a:solidFill>
                            <a:schemeClr val="tx1"/>
                          </a:solidFill>
                          <a:effectLst/>
                        </a:rPr>
                        <a:t>Yrd.Doç.Dr</a:t>
                      </a:r>
                      <a:r>
                        <a:rPr lang="tr-TR" sz="1200" dirty="0">
                          <a:solidFill>
                            <a:schemeClr val="tx1"/>
                          </a:solidFill>
                          <a:effectLst/>
                        </a:rPr>
                        <a:t>. Serpil Öztürk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65.000</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c>
                  <a:txBody>
                    <a:bodyPr/>
                    <a:lstStyle/>
                    <a:p>
                      <a:pPr algn="ctr">
                        <a:lnSpc>
                          <a:spcPct val="115000"/>
                        </a:lnSpc>
                        <a:spcAft>
                          <a:spcPts val="0"/>
                        </a:spcAft>
                      </a:pPr>
                      <a:r>
                        <a:rPr lang="tr-TR" sz="1200" dirty="0">
                          <a:solidFill>
                            <a:schemeClr val="tx1"/>
                          </a:solidFill>
                          <a:effectLst/>
                        </a:rPr>
                        <a:t>2012-2013</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794" marR="55794"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457200"/>
          </a:xfrm>
        </p:spPr>
        <p:txBody>
          <a:bodyPr/>
          <a:lstStyle/>
          <a:p>
            <a:pPr algn="ctr" eaLnBrk="1" hangingPunct="1"/>
            <a:r>
              <a:rPr lang="tr-TR" altLang="tr-TR" sz="2600" smtClean="0">
                <a:solidFill>
                  <a:srgbClr val="CC0000"/>
                </a:solidFill>
              </a:rPr>
              <a:t>SOSYAL SORUMLULUKLAR</a:t>
            </a:r>
            <a:endParaRPr lang="en-US" altLang="tr-TR" sz="2600" smtClean="0">
              <a:solidFill>
                <a:srgbClr val="CC0000"/>
              </a:solidFill>
            </a:endParaRPr>
          </a:p>
        </p:txBody>
      </p:sp>
      <p:sp>
        <p:nvSpPr>
          <p:cNvPr id="29699" name="Text Box 7"/>
          <p:cNvSpPr txBox="1">
            <a:spLocks noChangeArrowheads="1"/>
          </p:cNvSpPr>
          <p:nvPr/>
        </p:nvSpPr>
        <p:spPr bwMode="auto">
          <a:xfrm>
            <a:off x="5715000" y="22860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ClrTx/>
              <a:buFontTx/>
              <a:buNone/>
            </a:pPr>
            <a:endParaRPr lang="en-CA" altLang="tr-TR" sz="2400"/>
          </a:p>
        </p:txBody>
      </p:sp>
      <p:sp>
        <p:nvSpPr>
          <p:cNvPr id="29700" name="Rectangle 1024"/>
          <p:cNvSpPr>
            <a:spLocks noChangeArrowheads="1"/>
          </p:cNvSpPr>
          <p:nvPr/>
        </p:nvSpPr>
        <p:spPr bwMode="auto">
          <a:xfrm>
            <a:off x="152400" y="990600"/>
            <a:ext cx="899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tr-TR" altLang="tr-TR">
                <a:solidFill>
                  <a:srgbClr val="0033CC"/>
                </a:solidFill>
              </a:rPr>
              <a:t>Toplumu sağlıklı beslenme konusunda bilgilendirmek,</a:t>
            </a:r>
          </a:p>
          <a:p>
            <a:pPr eaLnBrk="1" hangingPunct="1">
              <a:buFont typeface="Wingdings" pitchFamily="2" charset="2"/>
              <a:buBlip>
                <a:blip r:embed="rId3"/>
              </a:buBlip>
            </a:pPr>
            <a:r>
              <a:rPr lang="tr-TR" altLang="tr-TR">
                <a:solidFill>
                  <a:srgbClr val="0033CC"/>
                </a:solidFill>
              </a:rPr>
              <a:t>Toplumu güvenli gıda tüketimi konusunda bilinçlendirme,</a:t>
            </a:r>
          </a:p>
          <a:p>
            <a:pPr eaLnBrk="1" hangingPunct="1">
              <a:buFont typeface="Wingdings" pitchFamily="2" charset="2"/>
              <a:buBlip>
                <a:blip r:embed="rId3"/>
              </a:buBlip>
            </a:pPr>
            <a:r>
              <a:rPr lang="tr-TR" altLang="tr-TR">
                <a:solidFill>
                  <a:srgbClr val="0033CC"/>
                </a:solidFill>
              </a:rPr>
              <a:t>Sahte ve sağlığı tehdit eden gıda maddeleri ilgili olarak toplumu uyarmak,</a:t>
            </a:r>
          </a:p>
          <a:p>
            <a:pPr eaLnBrk="1" hangingPunct="1">
              <a:buFont typeface="Wingdings" pitchFamily="2" charset="2"/>
              <a:buNone/>
            </a:pPr>
            <a:endParaRPr lang="tr-TR" altLang="tr-TR">
              <a:solidFill>
                <a:srgbClr val="0033CC"/>
              </a:solidFill>
            </a:endParaRPr>
          </a:p>
        </p:txBody>
      </p:sp>
      <p:pic>
        <p:nvPicPr>
          <p:cNvPr id="29701" name="Picture 1031" descr="Common Bacteria Infecting Hum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514600"/>
            <a:ext cx="1905000" cy="3505200"/>
          </a:xfrm>
          <a:prstGeom prst="rect">
            <a:avLst/>
          </a:prstGeom>
          <a:noFill/>
          <a:ln w="635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1034" descr="Ger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2667000"/>
            <a:ext cx="28400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xfrm>
            <a:off x="457200" y="503238"/>
            <a:ext cx="8229600" cy="639762"/>
          </a:xfrm>
          <a:noFill/>
        </p:spPr>
        <p:txBody>
          <a:bodyPr/>
          <a:lstStyle/>
          <a:p>
            <a:pPr algn="ctr" eaLnBrk="1" hangingPunct="1"/>
            <a:r>
              <a:rPr lang="tr-TR" altLang="tr-TR" sz="2600" smtClean="0">
                <a:solidFill>
                  <a:srgbClr val="CC0000"/>
                </a:solidFill>
              </a:rPr>
              <a:t>TEKNİK GEZİLER</a:t>
            </a:r>
            <a:endParaRPr lang="en-US" altLang="tr-TR" sz="2600" smtClean="0">
              <a:solidFill>
                <a:srgbClr val="CC0000"/>
              </a:solidFill>
            </a:endParaRPr>
          </a:p>
        </p:txBody>
      </p:sp>
      <p:pic>
        <p:nvPicPr>
          <p:cNvPr id="30723"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639763"/>
          </a:xfrm>
        </p:spPr>
        <p:txBody>
          <a:bodyPr/>
          <a:lstStyle/>
          <a:p>
            <a:pPr algn="ctr" eaLnBrk="1" hangingPunct="1"/>
            <a:r>
              <a:rPr lang="tr-TR" altLang="tr-TR" sz="2600" smtClean="0">
                <a:solidFill>
                  <a:srgbClr val="CC0000"/>
                </a:solidFill>
              </a:rPr>
              <a:t>ÖĞRENCİ KONGRESİ</a:t>
            </a:r>
            <a:endParaRPr lang="en-US" altLang="tr-TR" sz="2600" smtClean="0">
              <a:solidFill>
                <a:srgbClr val="CC0000"/>
              </a:solidFill>
            </a:endParaRPr>
          </a:p>
        </p:txBody>
      </p:sp>
      <p:sp>
        <p:nvSpPr>
          <p:cNvPr id="31747" name="Text Box 8"/>
          <p:cNvSpPr txBox="1">
            <a:spLocks noChangeArrowheads="1"/>
          </p:cNvSpPr>
          <p:nvPr/>
        </p:nvSpPr>
        <p:spPr bwMode="auto">
          <a:xfrm>
            <a:off x="5562600" y="2249488"/>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ClrTx/>
              <a:buFontTx/>
              <a:buNone/>
            </a:pPr>
            <a:endParaRPr lang="en-CA" altLang="tr-TR" sz="2400"/>
          </a:p>
        </p:txBody>
      </p:sp>
      <p:pic>
        <p:nvPicPr>
          <p:cNvPr id="31748"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0830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868363"/>
            <a:ext cx="457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Resi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0365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0"/>
          <p:cNvSpPr>
            <a:spLocks noGrp="1" noChangeArrowheads="1"/>
          </p:cNvSpPr>
          <p:nvPr>
            <p:ph type="title"/>
          </p:nvPr>
        </p:nvSpPr>
        <p:spPr>
          <a:xfrm>
            <a:off x="457200" y="304800"/>
            <a:ext cx="8229600" cy="457200"/>
          </a:xfrm>
          <a:noFill/>
        </p:spPr>
        <p:txBody>
          <a:bodyPr/>
          <a:lstStyle/>
          <a:p>
            <a:pPr algn="ctr" eaLnBrk="1" hangingPunct="1"/>
            <a:r>
              <a:rPr lang="tr-TR" altLang="tr-TR" sz="2600" smtClean="0">
                <a:solidFill>
                  <a:srgbClr val="CC0000"/>
                </a:solidFill>
              </a:rPr>
              <a:t>SOSYAL SORUMLULUKLAR</a:t>
            </a:r>
            <a:endParaRPr lang="en-US" altLang="tr-TR" sz="2600" smtClean="0">
              <a:solidFill>
                <a:srgbClr val="CC0000"/>
              </a:solidFill>
            </a:endParaRPr>
          </a:p>
        </p:txBody>
      </p:sp>
      <p:pic>
        <p:nvPicPr>
          <p:cNvPr id="32771"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267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70288"/>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Resim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998913"/>
            <a:ext cx="4167188"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Resim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0575" y="711200"/>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609600"/>
          </a:xfrm>
        </p:spPr>
        <p:txBody>
          <a:bodyPr/>
          <a:lstStyle/>
          <a:p>
            <a:pPr eaLnBrk="1" hangingPunct="1"/>
            <a:r>
              <a:rPr lang="tr-TR" altLang="tr-TR" smtClean="0">
                <a:solidFill>
                  <a:srgbClr val="CC0000"/>
                </a:solidFill>
              </a:rPr>
              <a:t>Genel Bilgiler</a:t>
            </a:r>
            <a:endParaRPr lang="en-US" altLang="tr-TR" smtClean="0">
              <a:solidFill>
                <a:srgbClr val="CC0000"/>
              </a:solidFill>
            </a:endParaRPr>
          </a:p>
        </p:txBody>
      </p:sp>
      <p:sp>
        <p:nvSpPr>
          <p:cNvPr id="6147" name="Text Box 6"/>
          <p:cNvSpPr txBox="1">
            <a:spLocks noChangeArrowheads="1"/>
          </p:cNvSpPr>
          <p:nvPr/>
        </p:nvSpPr>
        <p:spPr bwMode="auto">
          <a:xfrm>
            <a:off x="533400" y="1295400"/>
            <a:ext cx="8305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a:spcBef>
                <a:spcPct val="0"/>
              </a:spcBef>
              <a:buClrTx/>
              <a:buFontTx/>
              <a:buNone/>
            </a:pPr>
            <a:endParaRPr lang="tr-TR" altLang="tr-TR" sz="2400" b="1"/>
          </a:p>
          <a:p>
            <a:pPr algn="just">
              <a:spcBef>
                <a:spcPct val="0"/>
              </a:spcBef>
              <a:buClrTx/>
              <a:buFontTx/>
              <a:buBlip>
                <a:blip r:embed="rId3"/>
              </a:buBlip>
            </a:pPr>
            <a:r>
              <a:rPr lang="tr-TR" altLang="tr-TR" sz="2400"/>
              <a:t> </a:t>
            </a:r>
            <a:r>
              <a:rPr lang="tr-TR" altLang="tr-TR" sz="2400" b="1"/>
              <a:t>Gıda Mühendisliği </a:t>
            </a:r>
            <a:r>
              <a:rPr lang="en-US" altLang="tr-TR" sz="2400" b="1"/>
              <a:t>Bölüm</a:t>
            </a:r>
            <a:r>
              <a:rPr lang="tr-TR" altLang="tr-TR" sz="2400" b="1"/>
              <a:t>ün</a:t>
            </a:r>
            <a:r>
              <a:rPr lang="en-US" altLang="tr-TR" sz="2400" b="1"/>
              <a:t>e </a:t>
            </a:r>
            <a:r>
              <a:rPr lang="tr-TR" altLang="tr-TR" sz="2400" b="1"/>
              <a:t>sadece normal örgün</a:t>
            </a:r>
            <a:r>
              <a:rPr lang="en-US" altLang="tr-TR" sz="2400" b="1"/>
              <a:t> ö</a:t>
            </a:r>
            <a:r>
              <a:rPr lang="tr-TR" altLang="tr-TR" sz="2400" b="1"/>
              <a:t>ğ</a:t>
            </a:r>
            <a:r>
              <a:rPr lang="en-US" altLang="tr-TR" sz="2400" b="1"/>
              <a:t>retim </a:t>
            </a:r>
            <a:r>
              <a:rPr lang="tr-TR" altLang="tr-TR" sz="2400" b="1"/>
              <a:t>yürütülmekte olup her öğretim yılında yaklaşık 70 öğrenci alınmaktadır.</a:t>
            </a:r>
          </a:p>
          <a:p>
            <a:pPr algn="just">
              <a:spcBef>
                <a:spcPct val="0"/>
              </a:spcBef>
              <a:buClrTx/>
              <a:buFont typeface="Wingdings" pitchFamily="2" charset="2"/>
              <a:buNone/>
            </a:pPr>
            <a:endParaRPr lang="tr-TR" altLang="tr-TR" sz="2400" b="1"/>
          </a:p>
          <a:p>
            <a:pPr algn="just">
              <a:spcBef>
                <a:spcPct val="0"/>
              </a:spcBef>
              <a:buClrTx/>
              <a:buFontTx/>
              <a:buBlip>
                <a:blip r:embed="rId3"/>
              </a:buBlip>
            </a:pPr>
            <a:r>
              <a:rPr lang="tr-TR" altLang="tr-TR" sz="2400" b="1"/>
              <a:t> Gıda Mühendisliği Bölümü araştırma ve eğitim faaliyetlerini Sakarya Üniversitesi Esentepe Kampüs yerleşkesindeki Mühendislik Fakültesine ait M1, M2, M3 ve M4 Bloklarında sürdürmektedir.</a:t>
            </a:r>
          </a:p>
          <a:p>
            <a:pPr algn="just">
              <a:spcBef>
                <a:spcPct val="0"/>
              </a:spcBef>
              <a:buClrTx/>
              <a:buFontTx/>
              <a:buBlip>
                <a:blip r:embed="rId3"/>
              </a:buBlip>
            </a:pPr>
            <a:endParaRPr lang="tr-TR" altLang="tr-TR" sz="2400" b="1"/>
          </a:p>
          <a:p>
            <a:pPr algn="just">
              <a:spcBef>
                <a:spcPct val="0"/>
              </a:spcBef>
              <a:buClrTx/>
              <a:buFontTx/>
              <a:buNone/>
            </a:pPr>
            <a:endParaRPr lang="tr-TR" altLang="tr-TR" sz="2400" b="1"/>
          </a:p>
          <a:p>
            <a:pPr algn="just">
              <a:spcBef>
                <a:spcPct val="0"/>
              </a:spcBef>
              <a:buClrTx/>
              <a:buFontTx/>
              <a:buBlip>
                <a:blip r:embed="rId3"/>
              </a:buBlip>
            </a:pPr>
            <a:r>
              <a:rPr lang="tr-TR" altLang="tr-TR" sz="2400" b="1"/>
              <a:t> </a:t>
            </a:r>
            <a:r>
              <a:rPr lang="en-US" altLang="tr-TR" sz="2400" b="1"/>
              <a:t>Bölüm</a:t>
            </a:r>
            <a:r>
              <a:rPr lang="tr-TR" altLang="tr-TR" sz="2400" b="1"/>
              <a:t>ümüzde şu anda</a:t>
            </a:r>
            <a:r>
              <a:rPr lang="en-US" altLang="tr-TR" sz="2400" b="1"/>
              <a:t> </a:t>
            </a:r>
            <a:r>
              <a:rPr lang="tr-TR" altLang="tr-TR" sz="2400" b="1"/>
              <a:t>1</a:t>
            </a:r>
            <a:r>
              <a:rPr lang="en-US" altLang="tr-TR" sz="2400" b="1"/>
              <a:t> Profesör, 3 Doçent, </a:t>
            </a:r>
            <a:r>
              <a:rPr lang="tr-TR" altLang="tr-TR" sz="2400" b="1"/>
              <a:t>6</a:t>
            </a:r>
            <a:r>
              <a:rPr lang="en-US" altLang="tr-TR" sz="2400" b="1"/>
              <a:t> Yard</a:t>
            </a:r>
            <a:r>
              <a:rPr lang="tr-TR" altLang="tr-TR" sz="2400" b="1"/>
              <a:t>ı</a:t>
            </a:r>
            <a:r>
              <a:rPr lang="en-US" altLang="tr-TR" sz="2400" b="1"/>
              <a:t>mc</a:t>
            </a:r>
            <a:r>
              <a:rPr lang="tr-TR" altLang="tr-TR" sz="2400" b="1"/>
              <a:t>ı</a:t>
            </a:r>
            <a:r>
              <a:rPr lang="en-US" altLang="tr-TR" sz="2400" b="1"/>
              <a:t> Doçent</a:t>
            </a:r>
            <a:r>
              <a:rPr lang="tr-TR" altLang="tr-TR" sz="2400" b="1"/>
              <a:t> </a:t>
            </a:r>
            <a:r>
              <a:rPr lang="en-US" altLang="tr-TR" sz="2400" b="1"/>
              <a:t>ve 4 Ar</a:t>
            </a:r>
            <a:r>
              <a:rPr lang="tr-TR" altLang="tr-TR" sz="2400" b="1"/>
              <a:t>aş</a:t>
            </a:r>
            <a:r>
              <a:rPr lang="en-US" altLang="tr-TR" sz="2400" b="1"/>
              <a:t>t</a:t>
            </a:r>
            <a:r>
              <a:rPr lang="tr-TR" altLang="tr-TR" sz="2400" b="1"/>
              <a:t>ı</a:t>
            </a:r>
            <a:r>
              <a:rPr lang="en-US" altLang="tr-TR" sz="2400" b="1"/>
              <a:t>rma Görevlisi görev yapmaktad</a:t>
            </a:r>
            <a:r>
              <a:rPr lang="tr-TR" altLang="tr-TR" sz="2400" b="1"/>
              <a:t>ı</a:t>
            </a:r>
            <a:r>
              <a:rPr lang="en-US" altLang="tr-TR" sz="2400" b="1"/>
              <a:t>r. </a:t>
            </a:r>
            <a:endParaRPr lang="en-CA" altLang="tr-TR" sz="24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595688" y="2971800"/>
            <a:ext cx="214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ClrTx/>
              <a:buFontTx/>
              <a:buNone/>
            </a:pPr>
            <a:endParaRPr lang="en-CA" altLang="tr-TR" sz="2400"/>
          </a:p>
        </p:txBody>
      </p:sp>
      <p:sp>
        <p:nvSpPr>
          <p:cNvPr id="33795" name="Rectangle 8"/>
          <p:cNvSpPr>
            <a:spLocks noGrp="1" noChangeArrowheads="1"/>
          </p:cNvSpPr>
          <p:nvPr>
            <p:ph type="title"/>
          </p:nvPr>
        </p:nvSpPr>
        <p:spPr>
          <a:xfrm>
            <a:off x="457200" y="304800"/>
            <a:ext cx="8229600" cy="457200"/>
          </a:xfrm>
          <a:noFill/>
        </p:spPr>
        <p:txBody>
          <a:bodyPr/>
          <a:lstStyle/>
          <a:p>
            <a:pPr algn="ctr" eaLnBrk="1" hangingPunct="1"/>
            <a:r>
              <a:rPr lang="tr-TR" altLang="tr-TR" sz="2600" smtClean="0">
                <a:solidFill>
                  <a:srgbClr val="CC0000"/>
                </a:solidFill>
              </a:rPr>
              <a:t>SOSYAL GEZİLER</a:t>
            </a:r>
            <a:endParaRPr lang="en-US" altLang="tr-TR" sz="2600" smtClean="0">
              <a:solidFill>
                <a:srgbClr val="CC0000"/>
              </a:solidFill>
            </a:endParaRPr>
          </a:p>
        </p:txBody>
      </p:sp>
      <p:pic>
        <p:nvPicPr>
          <p:cNvPr id="3379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224713"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533400"/>
            <a:ext cx="6858000" cy="685800"/>
          </a:xfrm>
        </p:spPr>
        <p:txBody>
          <a:bodyPr/>
          <a:lstStyle/>
          <a:p>
            <a:pPr algn="ctr" eaLnBrk="1" hangingPunct="1"/>
            <a:r>
              <a:rPr lang="tr-TR" altLang="tr-TR" sz="2600" smtClean="0">
                <a:solidFill>
                  <a:srgbClr val="CC0000"/>
                </a:solidFill>
              </a:rPr>
              <a:t>İŞ OLANAKLARI</a:t>
            </a:r>
            <a:r>
              <a:rPr lang="en-CA" altLang="tr-TR" smtClean="0">
                <a:solidFill>
                  <a:schemeClr val="hlink"/>
                </a:solidFill>
              </a:rPr>
              <a:t> </a:t>
            </a:r>
            <a:endParaRPr lang="en-US" altLang="tr-TR" smtClean="0">
              <a:solidFill>
                <a:schemeClr val="hlink"/>
              </a:solidFill>
            </a:endParaRPr>
          </a:p>
        </p:txBody>
      </p:sp>
      <p:sp>
        <p:nvSpPr>
          <p:cNvPr id="34819" name="Rectangle 6"/>
          <p:cNvSpPr>
            <a:spLocks noChangeArrowheads="1"/>
          </p:cNvSpPr>
          <p:nvPr/>
        </p:nvSpPr>
        <p:spPr bwMode="auto">
          <a:xfrm>
            <a:off x="533400" y="12954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 typeface="Wingdings" pitchFamily="2" charset="2"/>
              <a:buBlip>
                <a:blip r:embed="rId3"/>
              </a:buBlip>
            </a:pPr>
            <a:r>
              <a:rPr lang="tr-TR" altLang="tr-TR" sz="2400">
                <a:solidFill>
                  <a:srgbClr val="0033CC"/>
                </a:solidFill>
              </a:rPr>
              <a:t>Başta Tarım Bakanlığı olmak üzere Sağlık Bakanlığı, </a:t>
            </a:r>
            <a:r>
              <a:rPr lang="en-US" altLang="tr-TR" sz="2400">
                <a:solidFill>
                  <a:srgbClr val="0033CC"/>
                </a:solidFill>
              </a:rPr>
              <a:t>Sanayi ve Ticaret Bakanlığı, </a:t>
            </a:r>
            <a:r>
              <a:rPr lang="tr-TR" altLang="tr-TR" sz="2400">
                <a:solidFill>
                  <a:srgbClr val="0033CC"/>
                </a:solidFill>
              </a:rPr>
              <a:t> Belediyeler, TÜBİTAK, Türk Standartları Enstitüsü (TSE), Türk Patent Enstitüsü (TPE), Türk Silahlı Kuvvetleri (TSK) gibi kamu kuruluşlarında mühendis veya araştırmacı olarak,</a:t>
            </a:r>
          </a:p>
          <a:p>
            <a:pPr eaLnBrk="1" hangingPunct="1">
              <a:buFont typeface="Wingdings" pitchFamily="2" charset="2"/>
              <a:buBlip>
                <a:blip r:embed="rId3"/>
              </a:buBlip>
            </a:pPr>
            <a:r>
              <a:rPr lang="tr-TR" altLang="tr-TR" sz="2400">
                <a:solidFill>
                  <a:srgbClr val="0033CC"/>
                </a:solidFill>
              </a:rPr>
              <a:t>Gıda üretimi yapan tüm yerli veya yabancı işletmeler (ETİ,</a:t>
            </a:r>
            <a:r>
              <a:rPr lang="en-US" altLang="tr-TR" sz="2400">
                <a:solidFill>
                  <a:srgbClr val="0033CC"/>
                </a:solidFill>
              </a:rPr>
              <a:t> </a:t>
            </a:r>
            <a:r>
              <a:rPr lang="tr-TR" altLang="tr-TR" sz="2400">
                <a:solidFill>
                  <a:srgbClr val="0033CC"/>
                </a:solidFill>
              </a:rPr>
              <a:t>Ülker, TAT, MİGROS</a:t>
            </a:r>
            <a:r>
              <a:rPr lang="en-US" altLang="tr-TR" sz="2400">
                <a:solidFill>
                  <a:srgbClr val="0033CC"/>
                </a:solidFill>
              </a:rPr>
              <a:t>,</a:t>
            </a:r>
            <a:r>
              <a:rPr lang="tr-TR" altLang="tr-TR" sz="2400">
                <a:solidFill>
                  <a:srgbClr val="0033CC"/>
                </a:solidFill>
              </a:rPr>
              <a:t> METRO,  Pınar, Maret, Aytaç, Pepsi, Coca Cola, Mc Donalds, Doritos, </a:t>
            </a:r>
            <a:r>
              <a:rPr lang="en-US" altLang="tr-TR" sz="2400">
                <a:solidFill>
                  <a:srgbClr val="0033CC"/>
                </a:solidFill>
              </a:rPr>
              <a:t>Komili</a:t>
            </a:r>
            <a:r>
              <a:rPr lang="tr-TR" altLang="tr-TR" sz="2400">
                <a:solidFill>
                  <a:srgbClr val="0033CC"/>
                </a:solidFill>
              </a:rPr>
              <a:t> gibi),</a:t>
            </a:r>
          </a:p>
          <a:p>
            <a:pPr eaLnBrk="1" hangingPunct="1">
              <a:buFont typeface="Wingdings" pitchFamily="2" charset="2"/>
              <a:buBlip>
                <a:blip r:embed="rId3"/>
              </a:buBlip>
            </a:pPr>
            <a:r>
              <a:rPr lang="tr-TR" altLang="tr-TR" sz="2400">
                <a:solidFill>
                  <a:srgbClr val="0033CC"/>
                </a:solidFill>
              </a:rPr>
              <a:t>Özel laboratuarlar, </a:t>
            </a:r>
          </a:p>
          <a:p>
            <a:pPr eaLnBrk="1" hangingPunct="1">
              <a:buFont typeface="Wingdings" pitchFamily="2" charset="2"/>
              <a:buBlip>
                <a:blip r:embed="rId3"/>
              </a:buBlip>
            </a:pPr>
            <a:r>
              <a:rPr lang="tr-TR" altLang="tr-TR" sz="2400">
                <a:solidFill>
                  <a:srgbClr val="0033CC"/>
                </a:solidFill>
              </a:rPr>
              <a:t>Üniversitelerde akademik personel olarak</a:t>
            </a:r>
          </a:p>
          <a:p>
            <a:pPr eaLnBrk="1" hangingPunct="1">
              <a:buFont typeface="Wingdings" pitchFamily="2" charset="2"/>
              <a:buBlip>
                <a:blip r:embed="rId3"/>
              </a:buBlip>
            </a:pPr>
            <a:r>
              <a:rPr lang="tr-TR" altLang="tr-TR" sz="2400">
                <a:solidFill>
                  <a:srgbClr val="0033CC"/>
                </a:solidFill>
              </a:rPr>
              <a:t>Yemek fabrikaları (Catering servisleri)</a:t>
            </a:r>
            <a:endParaRPr lang="en-US" altLang="tr-TR" sz="2400">
              <a:solidFill>
                <a:srgbClr val="0033C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88975"/>
          </a:xfrm>
          <a:noFill/>
        </p:spPr>
        <p:txBody>
          <a:bodyPr anchor="b"/>
          <a:lstStyle/>
          <a:p>
            <a:pPr eaLnBrk="1" hangingPunct="1"/>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endParaRPr lang="en-US" altLang="tr-TR" smtClean="0"/>
          </a:p>
        </p:txBody>
      </p:sp>
      <p:sp>
        <p:nvSpPr>
          <p:cNvPr id="35843" name="Rectangle 3"/>
          <p:cNvSpPr>
            <a:spLocks noGrp="1" noChangeArrowheads="1"/>
          </p:cNvSpPr>
          <p:nvPr>
            <p:ph type="body" idx="1"/>
          </p:nvPr>
        </p:nvSpPr>
        <p:spPr/>
        <p:txBody>
          <a:bodyPr/>
          <a:lstStyle/>
          <a:p>
            <a:pPr>
              <a:buClr>
                <a:schemeClr val="bg1"/>
              </a:buClr>
              <a:buFont typeface="Times New Roman" pitchFamily="18" charset="0"/>
              <a:buChar char="•"/>
            </a:pPr>
            <a:r>
              <a:rPr lang="en-US" altLang="tr-TR" smtClean="0"/>
              <a:t> </a:t>
            </a:r>
            <a:endParaRPr lang="en-US" altLang="tr-TR" smtClean="0">
              <a:solidFill>
                <a:srgbClr val="CC0000"/>
              </a:solidFill>
            </a:endParaRPr>
          </a:p>
        </p:txBody>
      </p:sp>
      <p:sp>
        <p:nvSpPr>
          <p:cNvPr id="35844" name="Text Box 10"/>
          <p:cNvSpPr txBox="1">
            <a:spLocks noChangeArrowheads="1"/>
          </p:cNvSpPr>
          <p:nvPr/>
        </p:nvSpPr>
        <p:spPr bwMode="auto">
          <a:xfrm>
            <a:off x="32766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50000"/>
              </a:spcBef>
              <a:buClrTx/>
              <a:buFontTx/>
              <a:buNone/>
            </a:pPr>
            <a:r>
              <a:rPr lang="tr-TR" altLang="tr-TR" sz="2400" b="1">
                <a:solidFill>
                  <a:srgbClr val="0033CC"/>
                </a:solidFill>
              </a:rPr>
              <a:t>SORULAR?</a:t>
            </a:r>
          </a:p>
        </p:txBody>
      </p:sp>
      <p:sp>
        <p:nvSpPr>
          <p:cNvPr id="35845" name="Text Box 11"/>
          <p:cNvSpPr txBox="1">
            <a:spLocks noChangeArrowheads="1"/>
          </p:cNvSpPr>
          <p:nvPr/>
        </p:nvSpPr>
        <p:spPr bwMode="auto">
          <a:xfrm>
            <a:off x="2362200" y="4953000"/>
            <a:ext cx="4038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50000"/>
              </a:spcBef>
              <a:buClrTx/>
              <a:buFontTx/>
              <a:buNone/>
            </a:pPr>
            <a:r>
              <a:rPr lang="tr-TR" altLang="tr-TR" sz="1800" b="1">
                <a:solidFill>
                  <a:srgbClr val="CC3300"/>
                </a:solidFill>
              </a:rPr>
              <a:t>www.sakarya.edu.tr</a:t>
            </a:r>
          </a:p>
          <a:p>
            <a:pPr algn="ctr">
              <a:spcBef>
                <a:spcPct val="50000"/>
              </a:spcBef>
              <a:buClrTx/>
              <a:buFontTx/>
              <a:buNone/>
            </a:pPr>
            <a:r>
              <a:rPr lang="tr-TR" altLang="tr-TR" sz="1800" b="1">
                <a:solidFill>
                  <a:srgbClr val="CC3300"/>
                </a:solidFill>
              </a:rPr>
              <a:t>http://www.food.sakarya.edu.tr/tr</a:t>
            </a:r>
          </a:p>
        </p:txBody>
      </p:sp>
      <p:pic>
        <p:nvPicPr>
          <p:cNvPr id="3584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811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5513" y="316547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8229600" cy="487363"/>
          </a:xfrm>
        </p:spPr>
        <p:txBody>
          <a:bodyPr/>
          <a:lstStyle/>
          <a:p>
            <a:pPr algn="ctr" eaLnBrk="1" hangingPunct="1"/>
            <a:r>
              <a:rPr lang="tr-TR" altLang="tr-TR" smtClean="0">
                <a:solidFill>
                  <a:srgbClr val="CC0000"/>
                </a:solidFill>
              </a:rPr>
              <a:t>Akademik Kadro</a:t>
            </a:r>
            <a:endParaRPr lang="en-US" altLang="tr-TR" smtClean="0">
              <a:solidFill>
                <a:srgbClr val="CC0000"/>
              </a:solidFill>
            </a:endParaRPr>
          </a:p>
        </p:txBody>
      </p:sp>
      <p:sp>
        <p:nvSpPr>
          <p:cNvPr id="12291" name="Text Box 6"/>
          <p:cNvSpPr txBox="1">
            <a:spLocks noChangeArrowheads="1"/>
          </p:cNvSpPr>
          <p:nvPr/>
        </p:nvSpPr>
        <p:spPr bwMode="auto">
          <a:xfrm>
            <a:off x="381000" y="990600"/>
            <a:ext cx="8534400"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anose="05000000000000000000" pitchFamily="2" charset="2"/>
              <a:buChar char="n"/>
              <a:defRPr sz="2000">
                <a:solidFill>
                  <a:schemeClr val="tx1"/>
                </a:solidFill>
                <a:latin typeface="Arial" panose="020B0604020202020204" pitchFamily="34" charset="0"/>
              </a:defRPr>
            </a:lvl1pPr>
            <a:lvl2pPr marL="285750" indent="-285750">
              <a:spcBef>
                <a:spcPct val="20000"/>
              </a:spcBef>
              <a:buClr>
                <a:srgbClr val="8D8217"/>
              </a:buClr>
              <a:buFont typeface="Wingdings" panose="05000000000000000000" pitchFamily="2" charset="2"/>
              <a:buChar char="o"/>
              <a:defRPr>
                <a:solidFill>
                  <a:schemeClr val="tx1"/>
                </a:solidFill>
                <a:latin typeface="Arial" panose="020B0604020202020204" pitchFamily="34" charset="0"/>
              </a:defRPr>
            </a:lvl2pPr>
            <a:lvl3pPr marL="1143000" indent="-228600">
              <a:spcBef>
                <a:spcPct val="20000"/>
              </a:spcBef>
              <a:buClr>
                <a:srgbClr val="8D8217"/>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Blip>
                <a:blip r:embed="rId3"/>
              </a:buBlip>
              <a:defRPr/>
            </a:pPr>
            <a:r>
              <a:rPr lang="en-CA" sz="1800" dirty="0" smtClean="0"/>
              <a:t> </a:t>
            </a:r>
            <a:r>
              <a:rPr lang="tr-TR" sz="1700" dirty="0" err="1" smtClean="0"/>
              <a:t>Prof.Dr</a:t>
            </a:r>
            <a:r>
              <a:rPr lang="tr-TR" sz="1700" dirty="0" smtClean="0"/>
              <a:t>. Ahmet AYAR (Bölüm Başkanı)</a:t>
            </a:r>
          </a:p>
          <a:p>
            <a:pPr>
              <a:spcBef>
                <a:spcPct val="0"/>
              </a:spcBef>
              <a:buClrTx/>
              <a:buFontTx/>
              <a:buBlip>
                <a:blip r:embed="rId3"/>
              </a:buBlip>
              <a:defRPr/>
            </a:pPr>
            <a:r>
              <a:rPr lang="tr-TR" sz="1700" dirty="0" smtClean="0"/>
              <a:t> Doç. Dr. Serap </a:t>
            </a:r>
            <a:r>
              <a:rPr lang="tr-TR" sz="1800" dirty="0" smtClean="0"/>
              <a:t>COŞANSU AKDEMİR</a:t>
            </a:r>
          </a:p>
          <a:p>
            <a:pPr>
              <a:spcBef>
                <a:spcPct val="0"/>
              </a:spcBef>
              <a:buClrTx/>
              <a:buFontTx/>
              <a:buBlip>
                <a:blip r:embed="rId3"/>
              </a:buBlip>
              <a:defRPr/>
            </a:pPr>
            <a:r>
              <a:rPr lang="tr-TR" sz="1800" dirty="0" smtClean="0"/>
              <a:t> Doç. Dr. Suzan ÖZTÜRK YILMAZ</a:t>
            </a:r>
          </a:p>
          <a:p>
            <a:pPr>
              <a:spcBef>
                <a:spcPct val="0"/>
              </a:spcBef>
              <a:buClrTx/>
              <a:buFontTx/>
              <a:buBlip>
                <a:blip r:embed="rId3"/>
              </a:buBlip>
              <a:defRPr/>
            </a:pPr>
            <a:r>
              <a:rPr lang="tr-TR" sz="1800" dirty="0" smtClean="0"/>
              <a:t> Doç. Dr. Arzu ÇAĞRI MEHMETOĞLU</a:t>
            </a:r>
          </a:p>
          <a:p>
            <a:pPr>
              <a:spcBef>
                <a:spcPct val="0"/>
              </a:spcBef>
              <a:buClrTx/>
              <a:buFontTx/>
              <a:buBlip>
                <a:blip r:embed="rId3"/>
              </a:buBlip>
              <a:defRPr/>
            </a:pPr>
            <a:r>
              <a:rPr lang="tr-TR" sz="1800" dirty="0" smtClean="0"/>
              <a:t> </a:t>
            </a:r>
            <a:r>
              <a:rPr lang="tr-TR" sz="1700" dirty="0" err="1" smtClean="0"/>
              <a:t>Yrd.Doç.Dr</a:t>
            </a:r>
            <a:r>
              <a:rPr lang="tr-TR" sz="1700" dirty="0" smtClean="0"/>
              <a:t>. </a:t>
            </a:r>
            <a:r>
              <a:rPr lang="tr-TR" sz="1800" dirty="0" smtClean="0"/>
              <a:t>Omca DEMİRKOL</a:t>
            </a:r>
          </a:p>
          <a:p>
            <a:pPr>
              <a:spcBef>
                <a:spcPct val="0"/>
              </a:spcBef>
              <a:buClrTx/>
              <a:buFontTx/>
              <a:buBlip>
                <a:blip r:embed="rId3"/>
              </a:buBlip>
              <a:defRPr/>
            </a:pPr>
            <a:r>
              <a:rPr lang="tr-TR" sz="1800" dirty="0" smtClean="0"/>
              <a:t> </a:t>
            </a:r>
            <a:r>
              <a:rPr lang="tr-TR" sz="1700" dirty="0" err="1" smtClean="0"/>
              <a:t>Yrd.Doç.Dr</a:t>
            </a:r>
            <a:r>
              <a:rPr lang="tr-TR" sz="1700" dirty="0" smtClean="0"/>
              <a:t>. </a:t>
            </a:r>
            <a:r>
              <a:rPr lang="tr-TR" sz="1800" dirty="0" smtClean="0"/>
              <a:t>Dilek ANGIN</a:t>
            </a:r>
          </a:p>
          <a:p>
            <a:pPr>
              <a:spcBef>
                <a:spcPct val="0"/>
              </a:spcBef>
              <a:buClrTx/>
              <a:buFont typeface="Wingdings" panose="05000000000000000000" pitchFamily="2" charset="2"/>
              <a:buBlip>
                <a:blip r:embed="rId3"/>
              </a:buBlip>
              <a:defRPr/>
            </a:pPr>
            <a:r>
              <a:rPr lang="tr-TR" sz="1700" dirty="0" smtClean="0"/>
              <a:t> </a:t>
            </a:r>
            <a:r>
              <a:rPr lang="tr-TR" sz="1700" dirty="0" err="1" smtClean="0"/>
              <a:t>Yrd.Doç.Dr</a:t>
            </a:r>
            <a:r>
              <a:rPr lang="tr-TR" sz="1700" dirty="0" smtClean="0"/>
              <a:t>. </a:t>
            </a:r>
            <a:r>
              <a:rPr lang="tr-TR" sz="1800" dirty="0" smtClean="0"/>
              <a:t>Serpil ÖZTÜRK </a:t>
            </a:r>
            <a:r>
              <a:rPr lang="en-US" sz="1700" dirty="0" smtClean="0"/>
              <a:t> </a:t>
            </a:r>
            <a:r>
              <a:rPr lang="tr-TR" sz="1700" dirty="0" smtClean="0"/>
              <a:t>(Bölüm Bşk. Yrd.)</a:t>
            </a:r>
          </a:p>
          <a:p>
            <a:pPr lvl="1">
              <a:spcBef>
                <a:spcPct val="0"/>
              </a:spcBef>
              <a:buClrTx/>
              <a:buFont typeface="Wingdings" panose="05000000000000000000" pitchFamily="2" charset="2"/>
              <a:buBlip>
                <a:blip r:embed="rId3"/>
              </a:buBlip>
              <a:defRPr/>
            </a:pPr>
            <a:r>
              <a:rPr lang="tr-TR" sz="1700" dirty="0" err="1" smtClean="0"/>
              <a:t>Yrd.Doç.Dr</a:t>
            </a:r>
            <a:r>
              <a:rPr lang="tr-TR" sz="1700" dirty="0" smtClean="0"/>
              <a:t>. </a:t>
            </a:r>
            <a:r>
              <a:rPr lang="tr-TR" sz="1800" dirty="0" smtClean="0"/>
              <a:t>Ayşe AVCI</a:t>
            </a:r>
          </a:p>
          <a:p>
            <a:pPr>
              <a:spcBef>
                <a:spcPct val="0"/>
              </a:spcBef>
              <a:buClrTx/>
              <a:buFontTx/>
              <a:buBlip>
                <a:blip r:embed="rId3"/>
              </a:buBlip>
              <a:defRPr/>
            </a:pPr>
            <a:r>
              <a:rPr lang="tr-TR" sz="1700" dirty="0" smtClean="0"/>
              <a:t> </a:t>
            </a:r>
            <a:r>
              <a:rPr lang="tr-TR" sz="1700" dirty="0" err="1" smtClean="0"/>
              <a:t>Yrd.Doç.Dr</a:t>
            </a:r>
            <a:r>
              <a:rPr lang="tr-TR" sz="1700" dirty="0" smtClean="0"/>
              <a:t>. Gökçe POLAT YEMİŞ</a:t>
            </a:r>
          </a:p>
          <a:p>
            <a:pPr>
              <a:spcBef>
                <a:spcPct val="0"/>
              </a:spcBef>
              <a:buClrTx/>
              <a:buFont typeface="Wingdings" panose="05000000000000000000" pitchFamily="2" charset="2"/>
              <a:buBlip>
                <a:blip r:embed="rId3"/>
              </a:buBlip>
              <a:defRPr/>
            </a:pPr>
            <a:r>
              <a:rPr lang="tr-TR" sz="1700" dirty="0" smtClean="0"/>
              <a:t> </a:t>
            </a:r>
            <a:r>
              <a:rPr lang="tr-TR" sz="1700" dirty="0" err="1" smtClean="0"/>
              <a:t>Yrd.Doç.Dr.Dr.Oktay</a:t>
            </a:r>
            <a:r>
              <a:rPr lang="tr-TR" sz="1700" dirty="0" smtClean="0"/>
              <a:t> YEMİŞ </a:t>
            </a:r>
            <a:r>
              <a:rPr lang="en-US" sz="1700" dirty="0" smtClean="0"/>
              <a:t> </a:t>
            </a:r>
            <a:r>
              <a:rPr lang="tr-TR" sz="1700" dirty="0" smtClean="0"/>
              <a:t>(Bölüm Bşk. Yrd.)</a:t>
            </a:r>
          </a:p>
          <a:p>
            <a:pPr>
              <a:spcBef>
                <a:spcPct val="0"/>
              </a:spcBef>
              <a:buClrTx/>
              <a:buFont typeface="Wingdings" panose="05000000000000000000" pitchFamily="2" charset="2"/>
              <a:buBlip>
                <a:blip r:embed="rId3"/>
              </a:buBlip>
              <a:defRPr/>
            </a:pPr>
            <a:r>
              <a:rPr lang="tr-TR" sz="1700" dirty="0" smtClean="0"/>
              <a:t> </a:t>
            </a:r>
            <a:r>
              <a:rPr lang="tr-TR" sz="1700" dirty="0" err="1" smtClean="0"/>
              <a:t>Arş.Grv</a:t>
            </a:r>
            <a:r>
              <a:rPr lang="tr-TR" sz="1700" dirty="0" smtClean="0"/>
              <a:t>. Hatice SIÇRAMAZ</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Ayşe SARIÇAM</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İnci ÇANTIK</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Selime MUTLU</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Gülşah KARABULUT</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Güliz HASKARACA (ÖYP/Ankara Üniversitesi)</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Semanur YILDIZ (ÖYP/İzmir Yüksek </a:t>
            </a:r>
            <a:r>
              <a:rPr lang="tr-TR" sz="1700" dirty="0"/>
              <a:t>T</a:t>
            </a:r>
            <a:r>
              <a:rPr lang="tr-TR" sz="1700" dirty="0" smtClean="0"/>
              <a:t>eknoloji Enstitüsü)</a:t>
            </a:r>
          </a:p>
          <a:p>
            <a:pPr>
              <a:spcBef>
                <a:spcPct val="0"/>
              </a:spcBef>
              <a:buClrTx/>
              <a:buFont typeface="Wingdings" panose="05000000000000000000" pitchFamily="2" charset="2"/>
              <a:buBlip>
                <a:blip r:embed="rId3"/>
              </a:buBlip>
              <a:defRPr/>
            </a:pPr>
            <a:r>
              <a:rPr lang="tr-TR" sz="1700" dirty="0" smtClean="0"/>
              <a:t> Arş. </a:t>
            </a:r>
            <a:r>
              <a:rPr lang="tr-TR" sz="1700" dirty="0" err="1" smtClean="0"/>
              <a:t>Grv</a:t>
            </a:r>
            <a:r>
              <a:rPr lang="tr-TR" sz="1700" dirty="0" smtClean="0"/>
              <a:t>. </a:t>
            </a:r>
            <a:r>
              <a:rPr lang="tr-TR" sz="1700" dirty="0" err="1" smtClean="0"/>
              <a:t>Sündüz</a:t>
            </a:r>
            <a:r>
              <a:rPr lang="tr-TR" sz="1700" dirty="0" smtClean="0"/>
              <a:t> SEZER TURHAN (ÖYP/Ankara Üniversitesi)</a:t>
            </a:r>
          </a:p>
          <a:p>
            <a:pPr>
              <a:spcBef>
                <a:spcPct val="0"/>
              </a:spcBef>
              <a:buClrTx/>
              <a:buFont typeface="Wingdings" panose="05000000000000000000" pitchFamily="2" charset="2"/>
              <a:buBlip>
                <a:blip r:embed="rId3"/>
              </a:buBlip>
              <a:defRPr/>
            </a:pPr>
            <a:r>
              <a:rPr lang="tr-TR" sz="1700" dirty="0" smtClean="0"/>
              <a:t> Mustafa ÖZTÜRK (</a:t>
            </a:r>
            <a:r>
              <a:rPr lang="en-US" sz="1700" dirty="0" smtClean="0"/>
              <a:t>Department of Food Science at University of Wisconsin-Madison</a:t>
            </a:r>
            <a:r>
              <a:rPr lang="tr-TR" sz="1700" dirty="0" smtClean="0"/>
              <a:t>)</a:t>
            </a:r>
          </a:p>
          <a:p>
            <a:pPr marL="285750" indent="-285750">
              <a:spcBef>
                <a:spcPct val="0"/>
              </a:spcBef>
              <a:buClrTx/>
              <a:buFont typeface="Wingdings" panose="05000000000000000000" pitchFamily="2" charset="2"/>
              <a:buBlip>
                <a:blip r:embed="rId4"/>
              </a:buBlip>
              <a:defRPr/>
            </a:pPr>
            <a:r>
              <a:rPr lang="tr-TR" sz="1700" i="1" dirty="0" smtClean="0"/>
              <a:t> </a:t>
            </a:r>
            <a:r>
              <a:rPr lang="tr-TR" sz="1700" i="1" dirty="0" err="1" smtClean="0">
                <a:solidFill>
                  <a:srgbClr val="0070C0"/>
                </a:solidFill>
              </a:rPr>
              <a:t>Sekr</a:t>
            </a:r>
            <a:r>
              <a:rPr lang="tr-TR" sz="1700" i="1" dirty="0" smtClean="0">
                <a:solidFill>
                  <a:srgbClr val="0070C0"/>
                </a:solidFill>
              </a:rPr>
              <a:t>. Hanife YILMAZ</a:t>
            </a:r>
          </a:p>
          <a:p>
            <a:pPr>
              <a:spcBef>
                <a:spcPct val="0"/>
              </a:spcBef>
              <a:buClrTx/>
              <a:buFontTx/>
              <a:buNone/>
              <a:defRPr/>
            </a:pPr>
            <a:r>
              <a:rPr lang="tr-TR" sz="1700" dirty="0" smtClean="0"/>
              <a:t>	</a:t>
            </a:r>
            <a:endParaRPr lang="en-CA" sz="1700" dirty="0" smtClean="0"/>
          </a:p>
        </p:txBody>
      </p:sp>
      <p:pic>
        <p:nvPicPr>
          <p:cNvPr id="7172" name="Picture 25" descr="professor">
            <a:hlinkClick r:id="rId5" tooltip="professo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371600"/>
            <a:ext cx="2286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van 1"/>
          <p:cNvSpPr>
            <a:spLocks noGrp="1"/>
          </p:cNvSpPr>
          <p:nvPr>
            <p:ph type="title"/>
          </p:nvPr>
        </p:nvSpPr>
        <p:spPr>
          <a:xfrm>
            <a:off x="457200" y="304800"/>
            <a:ext cx="8229600" cy="1143000"/>
          </a:xfrm>
        </p:spPr>
        <p:txBody>
          <a:bodyPr/>
          <a:lstStyle/>
          <a:p>
            <a:r>
              <a:rPr lang="tr-TR" altLang="tr-TR" smtClean="0">
                <a:solidFill>
                  <a:srgbClr val="CC0000"/>
                </a:solidFill>
              </a:rPr>
              <a:t>Bölümümüz çalışma alanları</a:t>
            </a:r>
            <a:endParaRPr lang="tr-TR" altLang="tr-TR" smtClean="0"/>
          </a:p>
        </p:txBody>
      </p:sp>
      <p:sp>
        <p:nvSpPr>
          <p:cNvPr id="5" name="İçerik Yer Tutucusu 3"/>
          <p:cNvSpPr txBox="1">
            <a:spLocks/>
          </p:cNvSpPr>
          <p:nvPr/>
        </p:nvSpPr>
        <p:spPr>
          <a:xfrm>
            <a:off x="609600" y="1447800"/>
            <a:ext cx="7924800" cy="4941888"/>
          </a:xfrm>
          <a:prstGeom prst="rect">
            <a:avLst/>
          </a:prstGeom>
        </p:spPr>
        <p:txBody>
          <a:bodyPr>
            <a:normAutofit fontScale="6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fontAlgn="auto">
              <a:spcAft>
                <a:spcPts val="0"/>
              </a:spcAft>
              <a:buClr>
                <a:srgbClr val="93A299"/>
              </a:buClr>
              <a:buFont typeface="Arial" pitchFamily="34" charset="0"/>
              <a:buBlip>
                <a:blip r:embed="rId2"/>
              </a:buBlip>
              <a:defRPr/>
            </a:pPr>
            <a:r>
              <a:rPr lang="tr-TR" sz="3200" dirty="0">
                <a:solidFill>
                  <a:srgbClr val="292934"/>
                </a:solidFill>
              </a:rPr>
              <a:t> Süt teknolojisi</a:t>
            </a:r>
          </a:p>
          <a:p>
            <a:pPr fontAlgn="auto">
              <a:spcAft>
                <a:spcPts val="0"/>
              </a:spcAft>
              <a:buClr>
                <a:srgbClr val="93A299"/>
              </a:buClr>
              <a:buFont typeface="Arial" pitchFamily="34" charset="0"/>
              <a:buBlip>
                <a:blip r:embed="rId2"/>
              </a:buBlip>
              <a:defRPr/>
            </a:pPr>
            <a:r>
              <a:rPr lang="tr-TR" sz="3200" dirty="0">
                <a:solidFill>
                  <a:srgbClr val="292934"/>
                </a:solidFill>
              </a:rPr>
              <a:t> Peynir teknolojisi</a:t>
            </a:r>
          </a:p>
          <a:p>
            <a:pPr fontAlgn="auto">
              <a:spcAft>
                <a:spcPts val="0"/>
              </a:spcAft>
              <a:buClr>
                <a:srgbClr val="93A299"/>
              </a:buClr>
              <a:buFont typeface="Arial" pitchFamily="34" charset="0"/>
              <a:buBlip>
                <a:blip r:embed="rId2"/>
              </a:buBlip>
              <a:defRPr/>
            </a:pPr>
            <a:r>
              <a:rPr lang="tr-TR" sz="3200" dirty="0">
                <a:solidFill>
                  <a:srgbClr val="292934"/>
                </a:solidFill>
              </a:rPr>
              <a:t> Yoğurt teknolojisi</a:t>
            </a:r>
          </a:p>
          <a:p>
            <a:pPr fontAlgn="auto">
              <a:spcAft>
                <a:spcPts val="0"/>
              </a:spcAft>
              <a:buClr>
                <a:srgbClr val="93A299"/>
              </a:buClr>
              <a:buFont typeface="Arial" pitchFamily="34" charset="0"/>
              <a:buBlip>
                <a:blip r:embed="rId2"/>
              </a:buBlip>
              <a:defRPr/>
            </a:pPr>
            <a:r>
              <a:rPr lang="tr-TR" sz="3200" dirty="0">
                <a:solidFill>
                  <a:srgbClr val="292934"/>
                </a:solidFill>
              </a:rPr>
              <a:t> Dondurma teknolojisi</a:t>
            </a:r>
          </a:p>
          <a:p>
            <a:pPr fontAlgn="auto">
              <a:spcAft>
                <a:spcPts val="0"/>
              </a:spcAft>
              <a:buClr>
                <a:srgbClr val="93A299"/>
              </a:buClr>
              <a:buFont typeface="Arial" pitchFamily="34" charset="0"/>
              <a:buBlip>
                <a:blip r:embed="rId2"/>
              </a:buBlip>
              <a:defRPr/>
            </a:pPr>
            <a:r>
              <a:rPr lang="tr-TR" sz="3200" dirty="0">
                <a:solidFill>
                  <a:srgbClr val="292934"/>
                </a:solidFill>
              </a:rPr>
              <a:t> Tereyağı teknolojisi</a:t>
            </a:r>
          </a:p>
          <a:p>
            <a:pPr fontAlgn="auto">
              <a:spcAft>
                <a:spcPts val="0"/>
              </a:spcAft>
              <a:buClr>
                <a:srgbClr val="93A299"/>
              </a:buClr>
              <a:buFont typeface="Arial" pitchFamily="34" charset="0"/>
              <a:buBlip>
                <a:blip r:embed="rId2"/>
              </a:buBlip>
              <a:defRPr/>
            </a:pPr>
            <a:r>
              <a:rPr lang="tr-TR" sz="3200" dirty="0">
                <a:solidFill>
                  <a:srgbClr val="292934"/>
                </a:solidFill>
              </a:rPr>
              <a:t> Sütçülük artıklarının değerlendirilmesi</a:t>
            </a:r>
          </a:p>
          <a:p>
            <a:pPr fontAlgn="auto">
              <a:spcAft>
                <a:spcPts val="0"/>
              </a:spcAft>
              <a:buClr>
                <a:srgbClr val="93A299"/>
              </a:buClr>
              <a:buFont typeface="Arial" pitchFamily="34" charset="0"/>
              <a:buBlip>
                <a:blip r:embed="rId2"/>
              </a:buBlip>
              <a:defRPr/>
            </a:pPr>
            <a:r>
              <a:rPr lang="tr-TR" sz="3200" dirty="0">
                <a:solidFill>
                  <a:srgbClr val="292934"/>
                </a:solidFill>
              </a:rPr>
              <a:t> Süt ürünlerinde katkılar</a:t>
            </a:r>
          </a:p>
          <a:p>
            <a:pPr fontAlgn="auto">
              <a:spcAft>
                <a:spcPts val="0"/>
              </a:spcAft>
              <a:buClr>
                <a:srgbClr val="93A299"/>
              </a:buClr>
              <a:buFont typeface="Arial" pitchFamily="34" charset="0"/>
              <a:buBlip>
                <a:blip r:embed="rId2"/>
              </a:buBlip>
              <a:defRPr/>
            </a:pPr>
            <a:r>
              <a:rPr lang="tr-TR" sz="3200" dirty="0">
                <a:solidFill>
                  <a:srgbClr val="292934"/>
                </a:solidFill>
              </a:rPr>
              <a:t> Süt ürünlerinde kalite</a:t>
            </a:r>
          </a:p>
          <a:p>
            <a:pPr fontAlgn="auto">
              <a:spcAft>
                <a:spcPts val="0"/>
              </a:spcAft>
              <a:buClr>
                <a:srgbClr val="93A299"/>
              </a:buClr>
              <a:buFont typeface="Arial" pitchFamily="34" charset="0"/>
              <a:buBlip>
                <a:blip r:embed="rId2"/>
              </a:buBlip>
              <a:defRPr/>
            </a:pPr>
            <a:r>
              <a:rPr lang="tr-TR" sz="3200" dirty="0">
                <a:solidFill>
                  <a:srgbClr val="292934"/>
                </a:solidFill>
              </a:rPr>
              <a:t> Gıda mikrobiyolojisi</a:t>
            </a:r>
          </a:p>
          <a:p>
            <a:pPr fontAlgn="auto">
              <a:spcAft>
                <a:spcPts val="0"/>
              </a:spcAft>
              <a:buClr>
                <a:srgbClr val="93A299"/>
              </a:buClr>
              <a:buFont typeface="Arial" pitchFamily="34" charset="0"/>
              <a:buBlip>
                <a:blip r:embed="rId2"/>
              </a:buBlip>
              <a:defRPr/>
            </a:pPr>
            <a:r>
              <a:rPr lang="tr-TR" sz="3200" dirty="0">
                <a:solidFill>
                  <a:srgbClr val="292934"/>
                </a:solidFill>
              </a:rPr>
              <a:t> Et mikrobiyolojisi</a:t>
            </a:r>
          </a:p>
          <a:p>
            <a:pPr fontAlgn="auto">
              <a:spcAft>
                <a:spcPts val="0"/>
              </a:spcAft>
              <a:buClr>
                <a:srgbClr val="93A299"/>
              </a:buClr>
              <a:buFont typeface="Arial" pitchFamily="34" charset="0"/>
              <a:buBlip>
                <a:blip r:embed="rId2"/>
              </a:buBlip>
              <a:defRPr/>
            </a:pPr>
            <a:r>
              <a:rPr lang="tr-TR" sz="3200" dirty="0">
                <a:solidFill>
                  <a:srgbClr val="292934"/>
                </a:solidFill>
              </a:rPr>
              <a:t> Gıda patojenleri</a:t>
            </a:r>
          </a:p>
          <a:p>
            <a:pPr fontAlgn="auto">
              <a:spcAft>
                <a:spcPts val="0"/>
              </a:spcAft>
              <a:buClr>
                <a:srgbClr val="93A299"/>
              </a:buClr>
              <a:buFont typeface="Arial" pitchFamily="34" charset="0"/>
              <a:buBlip>
                <a:blip r:embed="rId2"/>
              </a:buBlip>
              <a:defRPr/>
            </a:pPr>
            <a:r>
              <a:rPr lang="tr-TR" sz="3200" dirty="0">
                <a:solidFill>
                  <a:srgbClr val="292934"/>
                </a:solidFill>
              </a:rPr>
              <a:t> Laktik asit bakterileri</a:t>
            </a:r>
          </a:p>
          <a:p>
            <a:pPr fontAlgn="auto">
              <a:spcAft>
                <a:spcPts val="0"/>
              </a:spcAft>
              <a:buClr>
                <a:srgbClr val="93A299"/>
              </a:buClr>
              <a:buFont typeface="Arial" pitchFamily="34" charset="0"/>
              <a:buBlip>
                <a:blip r:embed="rId2"/>
              </a:buBlip>
              <a:defRPr/>
            </a:pPr>
            <a:r>
              <a:rPr lang="tr-TR" sz="3200" dirty="0">
                <a:solidFill>
                  <a:srgbClr val="292934"/>
                </a:solidFill>
              </a:rPr>
              <a:t> Gıda güvenliği</a:t>
            </a:r>
          </a:p>
          <a:p>
            <a:pPr fontAlgn="auto">
              <a:spcAft>
                <a:spcPts val="0"/>
              </a:spcAft>
              <a:buClr>
                <a:srgbClr val="93A299"/>
              </a:buClr>
              <a:buFont typeface="Arial" pitchFamily="34" charset="0"/>
              <a:buBlip>
                <a:blip r:embed="rId2"/>
              </a:buBlip>
              <a:defRPr/>
            </a:pPr>
            <a:r>
              <a:rPr lang="tr-TR" sz="3200" dirty="0">
                <a:solidFill>
                  <a:srgbClr val="292934"/>
                </a:solidFill>
              </a:rPr>
              <a:t> Baharatlar ve </a:t>
            </a:r>
            <a:r>
              <a:rPr lang="tr-TR" sz="3200" dirty="0" err="1">
                <a:solidFill>
                  <a:srgbClr val="292934"/>
                </a:solidFill>
              </a:rPr>
              <a:t>antimikrobiyal</a:t>
            </a:r>
            <a:r>
              <a:rPr lang="tr-TR" sz="3200" dirty="0">
                <a:solidFill>
                  <a:srgbClr val="292934"/>
                </a:solidFill>
              </a:rPr>
              <a:t> Katkılar</a:t>
            </a:r>
          </a:p>
          <a:p>
            <a:pPr fontAlgn="auto">
              <a:spcAft>
                <a:spcPts val="0"/>
              </a:spcAft>
              <a:buClr>
                <a:srgbClr val="93A299"/>
              </a:buClr>
              <a:buFont typeface="Arial" pitchFamily="34" charset="0"/>
              <a:buBlip>
                <a:blip r:embed="rId2"/>
              </a:buBlip>
              <a:defRPr/>
            </a:pPr>
            <a:r>
              <a:rPr lang="tr-TR" sz="3200" dirty="0">
                <a:solidFill>
                  <a:srgbClr val="292934"/>
                </a:solidFill>
              </a:rPr>
              <a:t> </a:t>
            </a:r>
            <a:r>
              <a:rPr lang="tr-TR" sz="3200" dirty="0" smtClean="0">
                <a:solidFill>
                  <a:srgbClr val="292934"/>
                </a:solidFill>
              </a:rPr>
              <a:t>Beslenme</a:t>
            </a:r>
            <a:endParaRPr lang="tr-TR" dirty="0" smtClean="0">
              <a:solidFill>
                <a:srgbClr val="292934"/>
              </a:solidFill>
            </a:endParaRPr>
          </a:p>
          <a:p>
            <a:pPr marL="0" indent="0" fontAlgn="auto">
              <a:spcAft>
                <a:spcPts val="0"/>
              </a:spcAft>
              <a:buClr>
                <a:srgbClr val="93A299"/>
              </a:buClr>
              <a:buFont typeface="Arial" pitchFamily="34" charset="0"/>
              <a:buNone/>
              <a:defRPr/>
            </a:pPr>
            <a:r>
              <a:rPr lang="tr-TR" dirty="0" smtClean="0">
                <a:solidFill>
                  <a:srgbClr val="292934"/>
                </a:solidFill>
              </a:rPr>
              <a:t>   </a:t>
            </a:r>
            <a:endParaRPr lang="tr-TR" dirty="0">
              <a:solidFill>
                <a:srgbClr val="29293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p:cNvSpPr>
            <a:spLocks noGrp="1"/>
          </p:cNvSpPr>
          <p:nvPr>
            <p:ph type="title"/>
          </p:nvPr>
        </p:nvSpPr>
        <p:spPr>
          <a:xfrm>
            <a:off x="457200" y="274638"/>
            <a:ext cx="8229600" cy="792162"/>
          </a:xfrm>
        </p:spPr>
        <p:txBody>
          <a:bodyPr/>
          <a:lstStyle/>
          <a:p>
            <a:pPr algn="ctr" eaLnBrk="1" hangingPunct="1"/>
            <a:r>
              <a:rPr lang="tr-TR" altLang="tr-TR" smtClean="0">
                <a:solidFill>
                  <a:srgbClr val="CC0000"/>
                </a:solidFill>
              </a:rPr>
              <a:t>Bölümümüz çalışma alanları</a:t>
            </a:r>
          </a:p>
        </p:txBody>
      </p:sp>
      <p:sp>
        <p:nvSpPr>
          <p:cNvPr id="6" name="İçerik Yer Tutucusu 5"/>
          <p:cNvSpPr txBox="1">
            <a:spLocks/>
          </p:cNvSpPr>
          <p:nvPr/>
        </p:nvSpPr>
        <p:spPr>
          <a:xfrm>
            <a:off x="457200" y="1219200"/>
            <a:ext cx="8610600" cy="5170488"/>
          </a:xfrm>
          <a:prstGeom prst="rect">
            <a:avLst/>
          </a:prstGeom>
        </p:spPr>
        <p:txBody>
          <a:bodyP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fontAlgn="auto">
              <a:spcAft>
                <a:spcPts val="0"/>
              </a:spcAft>
              <a:buClr>
                <a:srgbClr val="93A299"/>
              </a:buClr>
              <a:buFont typeface="Arial" pitchFamily="34" charset="0"/>
              <a:buBlip>
                <a:blip r:embed="rId2"/>
              </a:buBlip>
              <a:defRPr/>
            </a:pPr>
            <a:r>
              <a:rPr lang="tr-TR" sz="3300" dirty="0" smtClean="0">
                <a:solidFill>
                  <a:srgbClr val="292934"/>
                </a:solidFill>
              </a:rPr>
              <a:t>Doğal gıda antioksidanları</a:t>
            </a:r>
          </a:p>
          <a:p>
            <a:pPr fontAlgn="auto">
              <a:spcAft>
                <a:spcPts val="0"/>
              </a:spcAft>
              <a:buClr>
                <a:srgbClr val="93A299"/>
              </a:buClr>
              <a:buFont typeface="Arial" pitchFamily="34" charset="0"/>
              <a:buBlip>
                <a:blip r:embed="rId2"/>
              </a:buBlip>
              <a:defRPr/>
            </a:pPr>
            <a:r>
              <a:rPr lang="tr-TR" sz="3300" dirty="0">
                <a:solidFill>
                  <a:srgbClr val="292934"/>
                </a:solidFill>
              </a:rPr>
              <a:t>Fermantasyon </a:t>
            </a:r>
            <a:r>
              <a:rPr lang="tr-TR" sz="3300" dirty="0" smtClean="0">
                <a:solidFill>
                  <a:srgbClr val="292934"/>
                </a:solidFill>
              </a:rPr>
              <a:t>teknolojisi</a:t>
            </a:r>
          </a:p>
          <a:p>
            <a:pPr fontAlgn="auto">
              <a:spcAft>
                <a:spcPts val="0"/>
              </a:spcAft>
              <a:buClr>
                <a:srgbClr val="93A299"/>
              </a:buClr>
              <a:buFont typeface="Arial" pitchFamily="34" charset="0"/>
              <a:buBlip>
                <a:blip r:embed="rId2"/>
              </a:buBlip>
              <a:defRPr/>
            </a:pPr>
            <a:r>
              <a:rPr lang="tr-TR" sz="3300" dirty="0">
                <a:solidFill>
                  <a:srgbClr val="292934"/>
                </a:solidFill>
              </a:rPr>
              <a:t>Gıda katkı </a:t>
            </a:r>
            <a:r>
              <a:rPr lang="tr-TR" sz="3300" dirty="0" smtClean="0">
                <a:solidFill>
                  <a:srgbClr val="292934"/>
                </a:solidFill>
              </a:rPr>
              <a:t>maddeleri</a:t>
            </a:r>
          </a:p>
          <a:p>
            <a:pPr fontAlgn="auto">
              <a:spcAft>
                <a:spcPts val="0"/>
              </a:spcAft>
              <a:buClr>
                <a:srgbClr val="93A299"/>
              </a:buClr>
              <a:buFont typeface="Arial" pitchFamily="34" charset="0"/>
              <a:buBlip>
                <a:blip r:embed="rId2"/>
              </a:buBlip>
              <a:defRPr/>
            </a:pPr>
            <a:r>
              <a:rPr lang="tr-TR" sz="3300" dirty="0">
                <a:solidFill>
                  <a:srgbClr val="292934"/>
                </a:solidFill>
              </a:rPr>
              <a:t>Tahıl bilimi ve teknolojisi</a:t>
            </a:r>
          </a:p>
          <a:p>
            <a:pPr fontAlgn="auto">
              <a:spcAft>
                <a:spcPts val="0"/>
              </a:spcAft>
              <a:buClr>
                <a:srgbClr val="93A299"/>
              </a:buClr>
              <a:buFont typeface="Arial" pitchFamily="34" charset="0"/>
              <a:buBlip>
                <a:blip r:embed="rId2"/>
              </a:buBlip>
              <a:defRPr/>
            </a:pPr>
            <a:r>
              <a:rPr lang="tr-TR" sz="3300" dirty="0" smtClean="0">
                <a:solidFill>
                  <a:srgbClr val="292934"/>
                </a:solidFill>
              </a:rPr>
              <a:t>Fırıncılık </a:t>
            </a:r>
            <a:r>
              <a:rPr lang="tr-TR" sz="3300" dirty="0">
                <a:solidFill>
                  <a:srgbClr val="292934"/>
                </a:solidFill>
              </a:rPr>
              <a:t>ürünleri</a:t>
            </a:r>
          </a:p>
          <a:p>
            <a:pPr fontAlgn="auto">
              <a:spcAft>
                <a:spcPts val="0"/>
              </a:spcAft>
              <a:buClr>
                <a:srgbClr val="93A299"/>
              </a:buClr>
              <a:buFont typeface="Arial" pitchFamily="34" charset="0"/>
              <a:buBlip>
                <a:blip r:embed="rId2"/>
              </a:buBlip>
              <a:defRPr/>
            </a:pPr>
            <a:r>
              <a:rPr lang="tr-TR" sz="3300" dirty="0">
                <a:solidFill>
                  <a:srgbClr val="292934"/>
                </a:solidFill>
              </a:rPr>
              <a:t>Besinsel </a:t>
            </a:r>
            <a:r>
              <a:rPr lang="tr-TR" sz="3300" dirty="0" smtClean="0">
                <a:solidFill>
                  <a:srgbClr val="292934"/>
                </a:solidFill>
              </a:rPr>
              <a:t>lifler</a:t>
            </a:r>
          </a:p>
          <a:p>
            <a:pPr fontAlgn="auto">
              <a:spcAft>
                <a:spcPts val="0"/>
              </a:spcAft>
              <a:buClr>
                <a:srgbClr val="93A299"/>
              </a:buClr>
              <a:buFont typeface="Arial" pitchFamily="34" charset="0"/>
              <a:buBlip>
                <a:blip r:embed="rId2"/>
              </a:buBlip>
              <a:defRPr/>
            </a:pPr>
            <a:r>
              <a:rPr lang="tr-TR" sz="3300" dirty="0">
                <a:solidFill>
                  <a:srgbClr val="292934"/>
                </a:solidFill>
              </a:rPr>
              <a:t>Nişasta </a:t>
            </a:r>
            <a:r>
              <a:rPr lang="tr-TR" sz="3300" dirty="0" smtClean="0">
                <a:solidFill>
                  <a:srgbClr val="292934"/>
                </a:solidFill>
              </a:rPr>
              <a:t>kimyası</a:t>
            </a:r>
          </a:p>
          <a:p>
            <a:pPr fontAlgn="auto">
              <a:spcAft>
                <a:spcPts val="0"/>
              </a:spcAft>
              <a:buClr>
                <a:srgbClr val="93A299"/>
              </a:buClr>
              <a:buFont typeface="Arial" pitchFamily="34" charset="0"/>
              <a:buBlip>
                <a:blip r:embed="rId2"/>
              </a:buBlip>
              <a:defRPr/>
            </a:pPr>
            <a:r>
              <a:rPr lang="tr-TR" sz="3300" dirty="0">
                <a:solidFill>
                  <a:srgbClr val="292934"/>
                </a:solidFill>
              </a:rPr>
              <a:t>Enzim üretimi ve </a:t>
            </a:r>
            <a:r>
              <a:rPr lang="tr-TR" sz="3300" dirty="0" smtClean="0">
                <a:solidFill>
                  <a:srgbClr val="292934"/>
                </a:solidFill>
              </a:rPr>
              <a:t>saflaştırması</a:t>
            </a:r>
          </a:p>
          <a:p>
            <a:pPr fontAlgn="auto">
              <a:spcAft>
                <a:spcPts val="0"/>
              </a:spcAft>
              <a:buClr>
                <a:srgbClr val="93A299"/>
              </a:buClr>
              <a:buFont typeface="Arial" pitchFamily="34" charset="0"/>
              <a:buBlip>
                <a:blip r:embed="rId2"/>
              </a:buBlip>
              <a:defRPr/>
            </a:pPr>
            <a:r>
              <a:rPr lang="tr-TR" sz="3300" dirty="0">
                <a:solidFill>
                  <a:srgbClr val="292934"/>
                </a:solidFill>
              </a:rPr>
              <a:t>Yenilenebilir enerji kaynakları ve </a:t>
            </a:r>
            <a:r>
              <a:rPr lang="tr-TR" sz="3300" dirty="0" err="1">
                <a:solidFill>
                  <a:srgbClr val="292934"/>
                </a:solidFill>
              </a:rPr>
              <a:t>biyoyakıt</a:t>
            </a:r>
            <a:r>
              <a:rPr lang="tr-TR" sz="3300" dirty="0">
                <a:solidFill>
                  <a:srgbClr val="292934"/>
                </a:solidFill>
              </a:rPr>
              <a:t> </a:t>
            </a:r>
            <a:r>
              <a:rPr lang="tr-TR" sz="3300" dirty="0" smtClean="0">
                <a:solidFill>
                  <a:srgbClr val="292934"/>
                </a:solidFill>
              </a:rPr>
              <a:t>üretimi</a:t>
            </a:r>
          </a:p>
          <a:p>
            <a:pPr fontAlgn="auto">
              <a:spcAft>
                <a:spcPts val="0"/>
              </a:spcAft>
              <a:buClr>
                <a:srgbClr val="93A299"/>
              </a:buClr>
              <a:buFont typeface="Arial" pitchFamily="34" charset="0"/>
              <a:buBlip>
                <a:blip r:embed="rId2"/>
              </a:buBlip>
              <a:defRPr/>
            </a:pPr>
            <a:r>
              <a:rPr lang="tr-TR" sz="3300" dirty="0">
                <a:solidFill>
                  <a:srgbClr val="292934"/>
                </a:solidFill>
              </a:rPr>
              <a:t>Endüstriyel mikroorganizmaların izolasyonu ve </a:t>
            </a:r>
            <a:r>
              <a:rPr lang="tr-TR" sz="3300" dirty="0" smtClean="0">
                <a:solidFill>
                  <a:srgbClr val="292934"/>
                </a:solidFill>
              </a:rPr>
              <a:t>tanımlanması</a:t>
            </a:r>
          </a:p>
          <a:p>
            <a:pPr fontAlgn="auto">
              <a:spcAft>
                <a:spcPts val="0"/>
              </a:spcAft>
              <a:buClr>
                <a:srgbClr val="93A299"/>
              </a:buClr>
              <a:buFont typeface="Arial" pitchFamily="34" charset="0"/>
              <a:buBlip>
                <a:blip r:embed="rId2"/>
              </a:buBlip>
              <a:defRPr/>
            </a:pPr>
            <a:r>
              <a:rPr lang="tr-TR" sz="3300" dirty="0">
                <a:solidFill>
                  <a:srgbClr val="292934"/>
                </a:solidFill>
              </a:rPr>
              <a:t>Moleküler klonlama</a:t>
            </a:r>
          </a:p>
          <a:p>
            <a:pPr fontAlgn="auto">
              <a:spcAft>
                <a:spcPts val="0"/>
              </a:spcAft>
              <a:buClr>
                <a:srgbClr val="93A299"/>
              </a:buClr>
              <a:buFont typeface="Arial" pitchFamily="34" charset="0"/>
              <a:buBlip>
                <a:blip r:embed="rId2"/>
              </a:buBlip>
              <a:defRPr/>
            </a:pPr>
            <a:r>
              <a:rPr lang="tr-TR" sz="3300" dirty="0">
                <a:solidFill>
                  <a:srgbClr val="292934"/>
                </a:solidFill>
              </a:rPr>
              <a:t>Enerji </a:t>
            </a:r>
            <a:r>
              <a:rPr lang="tr-TR" sz="3300" dirty="0" smtClean="0">
                <a:solidFill>
                  <a:srgbClr val="292934"/>
                </a:solidFill>
              </a:rPr>
              <a:t>teknolojileri</a:t>
            </a:r>
          </a:p>
          <a:p>
            <a:pPr fontAlgn="auto">
              <a:spcAft>
                <a:spcPts val="0"/>
              </a:spcAft>
              <a:buClr>
                <a:srgbClr val="93A299"/>
              </a:buClr>
              <a:buFont typeface="Arial" pitchFamily="34" charset="0"/>
              <a:buBlip>
                <a:blip r:embed="rId2"/>
              </a:buBlip>
              <a:defRPr/>
            </a:pPr>
            <a:r>
              <a:rPr lang="tr-TR" sz="3300" dirty="0">
                <a:solidFill>
                  <a:srgbClr val="292934"/>
                </a:solidFill>
              </a:rPr>
              <a:t>Aktif karbon </a:t>
            </a:r>
            <a:r>
              <a:rPr lang="tr-TR" sz="3300" dirty="0" smtClean="0">
                <a:solidFill>
                  <a:srgbClr val="292934"/>
                </a:solidFill>
              </a:rPr>
              <a:t>üretimi</a:t>
            </a:r>
          </a:p>
          <a:p>
            <a:pPr fontAlgn="auto">
              <a:spcAft>
                <a:spcPts val="0"/>
              </a:spcAft>
              <a:buClr>
                <a:srgbClr val="93A299"/>
              </a:buClr>
              <a:buFont typeface="Arial" pitchFamily="34" charset="0"/>
              <a:buBlip>
                <a:blip r:embed="rId2"/>
              </a:buBlip>
              <a:defRPr/>
            </a:pPr>
            <a:r>
              <a:rPr lang="tr-TR" sz="3300" dirty="0">
                <a:solidFill>
                  <a:srgbClr val="292934"/>
                </a:solidFill>
              </a:rPr>
              <a:t>Gıda endüstrisi atıklarının </a:t>
            </a:r>
            <a:r>
              <a:rPr lang="tr-TR" sz="3300" dirty="0" smtClean="0">
                <a:solidFill>
                  <a:srgbClr val="292934"/>
                </a:solidFill>
              </a:rPr>
              <a:t>değerlendirilmesi</a:t>
            </a:r>
          </a:p>
          <a:p>
            <a:pPr fontAlgn="auto">
              <a:spcAft>
                <a:spcPts val="0"/>
              </a:spcAft>
              <a:buClr>
                <a:srgbClr val="93A299"/>
              </a:buClr>
              <a:buFont typeface="Arial" pitchFamily="34" charset="0"/>
              <a:buBlip>
                <a:blip r:embed="rId2"/>
              </a:buBlip>
              <a:defRPr/>
            </a:pPr>
            <a:r>
              <a:rPr lang="tr-TR" sz="3300" dirty="0">
                <a:solidFill>
                  <a:srgbClr val="292934"/>
                </a:solidFill>
              </a:rPr>
              <a:t>Aktif karbon </a:t>
            </a:r>
            <a:r>
              <a:rPr lang="tr-TR" sz="3300" dirty="0" smtClean="0">
                <a:solidFill>
                  <a:srgbClr val="292934"/>
                </a:solidFill>
              </a:rPr>
              <a:t>uygulamaları</a:t>
            </a:r>
          </a:p>
          <a:p>
            <a:pPr fontAlgn="auto">
              <a:spcAft>
                <a:spcPts val="0"/>
              </a:spcAft>
              <a:buClr>
                <a:srgbClr val="93A299"/>
              </a:buClr>
              <a:buFont typeface="Arial" pitchFamily="34" charset="0"/>
              <a:buBlip>
                <a:blip r:embed="rId2"/>
              </a:buBlip>
              <a:defRPr/>
            </a:pPr>
            <a:r>
              <a:rPr lang="tr-TR" sz="3300" dirty="0">
                <a:solidFill>
                  <a:srgbClr val="292934"/>
                </a:solidFill>
              </a:rPr>
              <a:t>Kalite yönetim </a:t>
            </a:r>
            <a:r>
              <a:rPr lang="tr-TR" sz="3300" dirty="0" smtClean="0">
                <a:solidFill>
                  <a:srgbClr val="292934"/>
                </a:solidFill>
              </a:rPr>
              <a:t>sistemleri</a:t>
            </a:r>
          </a:p>
          <a:p>
            <a:pPr fontAlgn="auto">
              <a:spcAft>
                <a:spcPts val="0"/>
              </a:spcAft>
              <a:buClr>
                <a:srgbClr val="93A299"/>
              </a:buClr>
              <a:buFont typeface="Arial" pitchFamily="34" charset="0"/>
              <a:buBlip>
                <a:blip r:embed="rId2"/>
              </a:buBlip>
              <a:defRPr/>
            </a:pPr>
            <a:r>
              <a:rPr lang="tr-TR" sz="3300" dirty="0">
                <a:solidFill>
                  <a:srgbClr val="292934"/>
                </a:solidFill>
              </a:rPr>
              <a:t>Laboratuvar </a:t>
            </a:r>
            <a:r>
              <a:rPr lang="tr-TR" sz="3300" dirty="0" smtClean="0">
                <a:solidFill>
                  <a:srgbClr val="292934"/>
                </a:solidFill>
              </a:rPr>
              <a:t>akreditasyonu-Danışmanlık </a:t>
            </a:r>
            <a:r>
              <a:rPr lang="tr-TR" sz="3300" dirty="0">
                <a:solidFill>
                  <a:srgbClr val="292934"/>
                </a:solidFill>
              </a:rPr>
              <a:t>ve denetim </a:t>
            </a:r>
            <a:r>
              <a:rPr lang="tr-TR" sz="3300" dirty="0" smtClean="0">
                <a:solidFill>
                  <a:srgbClr val="292934"/>
                </a:solidFill>
              </a:rPr>
              <a:t>hizmeti </a:t>
            </a:r>
          </a:p>
          <a:p>
            <a:pPr marL="0" indent="0" fontAlgn="auto">
              <a:spcAft>
                <a:spcPts val="0"/>
              </a:spcAft>
              <a:buClr>
                <a:srgbClr val="93A299"/>
              </a:buClr>
              <a:buFont typeface="Arial" pitchFamily="34" charset="0"/>
              <a:buNone/>
              <a:defRPr/>
            </a:pPr>
            <a:r>
              <a:rPr lang="tr-TR" dirty="0" smtClean="0">
                <a:solidFill>
                  <a:srgbClr val="292934"/>
                </a:solidFill>
              </a:rPr>
              <a:t>  </a:t>
            </a:r>
            <a:endParaRPr lang="tr-TR" dirty="0">
              <a:solidFill>
                <a:srgbClr val="29293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a:noFill/>
        </p:spPr>
        <p:txBody>
          <a:bodyPr anchor="b"/>
          <a:lstStyle/>
          <a:p>
            <a:pPr eaLnBrk="1" hangingPunct="1"/>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endParaRPr lang="en-US" altLang="tr-TR" smtClean="0"/>
          </a:p>
        </p:txBody>
      </p:sp>
      <p:sp>
        <p:nvSpPr>
          <p:cNvPr id="10243" name="Rectangle 6"/>
          <p:cNvSpPr>
            <a:spLocks noChangeArrowheads="1"/>
          </p:cNvSpPr>
          <p:nvPr/>
        </p:nvSpPr>
        <p:spPr bwMode="auto">
          <a:xfrm>
            <a:off x="228600" y="3048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r>
              <a:rPr lang="tr-TR" altLang="tr-TR" sz="3200" b="1">
                <a:solidFill>
                  <a:srgbClr val="CC0000"/>
                </a:solidFill>
                <a:latin typeface="Arial Narrow" pitchFamily="34" charset="0"/>
              </a:rPr>
              <a:t>Dersler</a:t>
            </a:r>
            <a:r>
              <a:rPr lang="en-US" altLang="tr-TR" sz="3200" b="1"/>
              <a:t/>
            </a:r>
            <a:br>
              <a:rPr lang="en-US" altLang="tr-TR" sz="3200" b="1"/>
            </a:br>
            <a:endParaRPr lang="en-US" altLang="tr-TR" sz="3200" b="1"/>
          </a:p>
        </p:txBody>
      </p:sp>
      <p:sp>
        <p:nvSpPr>
          <p:cNvPr id="10244" name="Text Box 35"/>
          <p:cNvSpPr txBox="1">
            <a:spLocks noChangeArrowheads="1"/>
          </p:cNvSpPr>
          <p:nvPr/>
        </p:nvSpPr>
        <p:spPr bwMode="auto">
          <a:xfrm>
            <a:off x="457200" y="1981200"/>
            <a:ext cx="83820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ClrTx/>
              <a:buFontTx/>
              <a:buBlip>
                <a:blip r:embed="rId3"/>
              </a:buBlip>
            </a:pPr>
            <a:r>
              <a:rPr lang="tr-TR" altLang="tr-TR" sz="2400"/>
              <a:t> Gıda Analiz Teknikleri</a:t>
            </a:r>
          </a:p>
          <a:p>
            <a:pPr>
              <a:spcBef>
                <a:spcPct val="0"/>
              </a:spcBef>
              <a:buClrTx/>
              <a:buFontTx/>
              <a:buBlip>
                <a:blip r:embed="rId3"/>
              </a:buBlip>
            </a:pPr>
            <a:r>
              <a:rPr lang="tr-TR" altLang="tr-TR" sz="2400"/>
              <a:t> </a:t>
            </a:r>
            <a:r>
              <a:rPr lang="en-US" altLang="tr-TR" sz="2400"/>
              <a:t>Gıda Mühendisliği Temel İşlemleri</a:t>
            </a:r>
            <a:endParaRPr lang="tr-TR" altLang="tr-TR" sz="2400"/>
          </a:p>
          <a:p>
            <a:pPr>
              <a:spcBef>
                <a:spcPct val="0"/>
              </a:spcBef>
              <a:buClrTx/>
              <a:buFontTx/>
              <a:buBlip>
                <a:blip r:embed="rId3"/>
              </a:buBlip>
            </a:pPr>
            <a:r>
              <a:rPr lang="en-US" altLang="tr-TR" sz="2400"/>
              <a:t> Gıda Mikrobiyolojisi</a:t>
            </a:r>
            <a:endParaRPr lang="tr-TR" altLang="tr-TR" sz="2400"/>
          </a:p>
          <a:p>
            <a:pPr>
              <a:spcBef>
                <a:spcPct val="0"/>
              </a:spcBef>
              <a:buClrTx/>
              <a:buFontTx/>
              <a:buBlip>
                <a:blip r:embed="rId3"/>
              </a:buBlip>
            </a:pPr>
            <a:r>
              <a:rPr lang="tr-TR" altLang="tr-TR" sz="2400"/>
              <a:t> Genel Mikrobiyoloji</a:t>
            </a:r>
            <a:endParaRPr lang="tr-TR" altLang="tr-TR" sz="2400" b="1"/>
          </a:p>
          <a:p>
            <a:pPr>
              <a:spcBef>
                <a:spcPct val="0"/>
              </a:spcBef>
              <a:buClrTx/>
              <a:buFontTx/>
              <a:buBlip>
                <a:blip r:embed="rId3"/>
              </a:buBlip>
            </a:pPr>
            <a:r>
              <a:rPr lang="tr-TR" altLang="tr-TR" sz="2400" b="1"/>
              <a:t> </a:t>
            </a:r>
            <a:r>
              <a:rPr lang="en-US" altLang="tr-TR" sz="2400"/>
              <a:t>Biyoteknoloji</a:t>
            </a:r>
            <a:endParaRPr lang="tr-TR" altLang="tr-TR" sz="2400" b="1"/>
          </a:p>
          <a:p>
            <a:pPr>
              <a:spcBef>
                <a:spcPct val="0"/>
              </a:spcBef>
              <a:buClrTx/>
              <a:buFontTx/>
              <a:buBlip>
                <a:blip r:embed="rId3"/>
              </a:buBlip>
            </a:pPr>
            <a:r>
              <a:rPr lang="tr-TR" altLang="tr-TR" sz="2400" b="1"/>
              <a:t> </a:t>
            </a:r>
            <a:r>
              <a:rPr lang="en-US" altLang="tr-TR" sz="2400"/>
              <a:t>Meyve-Sebze Teknolojisi</a:t>
            </a:r>
            <a:endParaRPr lang="tr-TR" altLang="tr-TR" sz="2400"/>
          </a:p>
          <a:p>
            <a:pPr>
              <a:spcBef>
                <a:spcPct val="0"/>
              </a:spcBef>
              <a:buClrTx/>
              <a:buFontTx/>
              <a:buBlip>
                <a:blip r:embed="rId3"/>
              </a:buBlip>
            </a:pPr>
            <a:r>
              <a:rPr lang="en-US" altLang="tr-TR" sz="2400"/>
              <a:t> Et Teknolojisi</a:t>
            </a:r>
            <a:endParaRPr lang="tr-TR" altLang="tr-TR" sz="2400"/>
          </a:p>
          <a:p>
            <a:pPr>
              <a:spcBef>
                <a:spcPct val="0"/>
              </a:spcBef>
              <a:buClrTx/>
              <a:buFontTx/>
              <a:buBlip>
                <a:blip r:embed="rId3"/>
              </a:buBlip>
            </a:pPr>
            <a:r>
              <a:rPr lang="tr-TR" altLang="tr-TR" sz="2400"/>
              <a:t> </a:t>
            </a:r>
            <a:r>
              <a:rPr lang="en-US" altLang="tr-TR" sz="2400"/>
              <a:t>Tah</a:t>
            </a:r>
            <a:r>
              <a:rPr lang="tr-TR" altLang="tr-TR" sz="2400"/>
              <a:t>ıl</a:t>
            </a:r>
            <a:r>
              <a:rPr lang="en-US" altLang="tr-TR" sz="2400"/>
              <a:t> Teknolojisi</a:t>
            </a:r>
            <a:endParaRPr lang="tr-TR" altLang="tr-TR" sz="2400"/>
          </a:p>
          <a:p>
            <a:pPr>
              <a:spcBef>
                <a:spcPct val="0"/>
              </a:spcBef>
              <a:buClrTx/>
              <a:buFontTx/>
              <a:buBlip>
                <a:blip r:embed="rId3"/>
              </a:buBlip>
            </a:pPr>
            <a:r>
              <a:rPr lang="tr-TR" altLang="tr-TR" sz="2400"/>
              <a:t> </a:t>
            </a:r>
            <a:r>
              <a:rPr lang="en-US" altLang="tr-TR" sz="2400"/>
              <a:t>Ya</a:t>
            </a:r>
            <a:r>
              <a:rPr lang="tr-TR" altLang="tr-TR" sz="2400"/>
              <a:t>ğ</a:t>
            </a:r>
            <a:r>
              <a:rPr lang="en-US" altLang="tr-TR" sz="2400"/>
              <a:t> Teknolojisi</a:t>
            </a:r>
            <a:endParaRPr lang="tr-TR" altLang="tr-TR" sz="2400"/>
          </a:p>
          <a:p>
            <a:pPr>
              <a:spcBef>
                <a:spcPct val="0"/>
              </a:spcBef>
              <a:buClrTx/>
              <a:buFontTx/>
              <a:buBlip>
                <a:blip r:embed="rId3"/>
              </a:buBlip>
            </a:pPr>
            <a:r>
              <a:rPr lang="en-US" altLang="tr-TR" sz="2400"/>
              <a:t> Süt Teknolojisi</a:t>
            </a:r>
            <a:endParaRPr lang="tr-TR" altLang="tr-TR" sz="2400"/>
          </a:p>
          <a:p>
            <a:pPr>
              <a:spcBef>
                <a:spcPct val="0"/>
              </a:spcBef>
              <a:buClrTx/>
              <a:buFontTx/>
              <a:buBlip>
                <a:blip r:embed="rId3"/>
              </a:buBlip>
            </a:pPr>
            <a:r>
              <a:rPr lang="tr-TR" altLang="tr-TR" sz="2400"/>
              <a:t> </a:t>
            </a:r>
            <a:r>
              <a:rPr lang="en-US" altLang="tr-TR" sz="2400"/>
              <a:t>Gıda </a:t>
            </a:r>
            <a:r>
              <a:rPr lang="tr-TR" altLang="tr-TR" sz="2400"/>
              <a:t>Mevzuatı ve </a:t>
            </a:r>
            <a:r>
              <a:rPr lang="en-US" altLang="tr-TR" sz="2400"/>
              <a:t>Kalite </a:t>
            </a:r>
            <a:r>
              <a:rPr lang="tr-TR" altLang="tr-TR" sz="2400"/>
              <a:t>Yönetimi</a:t>
            </a:r>
          </a:p>
          <a:p>
            <a:pPr>
              <a:spcBef>
                <a:spcPct val="0"/>
              </a:spcBef>
              <a:buClrTx/>
              <a:buFontTx/>
              <a:buBlip>
                <a:blip r:embed="rId3"/>
              </a:buBlip>
            </a:pPr>
            <a:r>
              <a:rPr lang="tr-TR" altLang="tr-TR" sz="2400"/>
              <a:t> Beslenme</a:t>
            </a:r>
          </a:p>
          <a:p>
            <a:pPr>
              <a:spcBef>
                <a:spcPct val="0"/>
              </a:spcBef>
              <a:buClrTx/>
              <a:buFontTx/>
              <a:buBlip>
                <a:blip r:embed="rId3"/>
              </a:buBlip>
            </a:pPr>
            <a:r>
              <a:rPr lang="tr-TR" altLang="tr-TR" sz="2400"/>
              <a:t> Gıda Ambalajlama ve Depolama</a:t>
            </a:r>
          </a:p>
          <a:p>
            <a:pPr>
              <a:spcBef>
                <a:spcPct val="0"/>
              </a:spcBef>
              <a:buClrTx/>
              <a:buFontTx/>
              <a:buBlip>
                <a:blip r:embed="rId3"/>
              </a:buBlip>
            </a:pPr>
            <a:endParaRPr lang="tr-TR" altLang="tr-TR" sz="2400"/>
          </a:p>
          <a:p>
            <a:pPr>
              <a:spcBef>
                <a:spcPct val="0"/>
              </a:spcBef>
              <a:buClrTx/>
              <a:buFontTx/>
              <a:buBlip>
                <a:blip r:embed="rId3"/>
              </a:buBlip>
            </a:pPr>
            <a:endParaRPr lang="en-CA" altLang="tr-TR" sz="2400"/>
          </a:p>
        </p:txBody>
      </p:sp>
      <p:sp>
        <p:nvSpPr>
          <p:cNvPr id="10245" name="Rectangle 37"/>
          <p:cNvSpPr>
            <a:spLocks noChangeArrowheads="1"/>
          </p:cNvSpPr>
          <p:nvPr/>
        </p:nvSpPr>
        <p:spPr bwMode="auto">
          <a:xfrm>
            <a:off x="152400" y="9144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20000"/>
              </a:spcBef>
              <a:buClrTx/>
              <a:buFontTx/>
              <a:buNone/>
            </a:pPr>
            <a:r>
              <a:rPr lang="tr-TR" altLang="tr-TR"/>
              <a:t>Öğrencilerimiz 4 yıllık </a:t>
            </a:r>
            <a:r>
              <a:rPr lang="en-US" altLang="tr-TR"/>
              <a:t>e</a:t>
            </a:r>
            <a:r>
              <a:rPr lang="tr-TR" altLang="tr-TR"/>
              <a:t>ğ</a:t>
            </a:r>
            <a:r>
              <a:rPr lang="en-US" altLang="tr-TR"/>
              <a:t>itim</a:t>
            </a:r>
            <a:r>
              <a:rPr lang="tr-TR" altLang="tr-TR"/>
              <a:t> ve öğretimleri sırasında Temel Bilimler</a:t>
            </a:r>
            <a:r>
              <a:rPr lang="en-US" altLang="tr-TR"/>
              <a:t>, Temel M</a:t>
            </a:r>
            <a:r>
              <a:rPr lang="tr-TR" altLang="tr-TR"/>
              <a:t>ühendislik Bilimleri</a:t>
            </a:r>
            <a:r>
              <a:rPr lang="en-US" altLang="tr-TR"/>
              <a:t>,</a:t>
            </a:r>
            <a:r>
              <a:rPr lang="tr-TR" altLang="tr-TR"/>
              <a:t> Gıda </a:t>
            </a:r>
            <a:r>
              <a:rPr lang="en-US" altLang="tr-TR"/>
              <a:t>M</a:t>
            </a:r>
            <a:r>
              <a:rPr lang="tr-TR" altLang="tr-TR"/>
              <a:t>ühendisliği/Gıda Teknolojisi/Gıda Bilimleri ve Sosyal Bilimlere yönelik </a:t>
            </a:r>
            <a:r>
              <a:rPr lang="en-US" altLang="tr-TR"/>
              <a:t>ders</a:t>
            </a:r>
            <a:r>
              <a:rPr lang="tr-TR" altLang="tr-TR"/>
              <a:t>ler almaktadırlar.</a:t>
            </a:r>
            <a:r>
              <a:rPr lang="tr-TR" altLang="tr-TR" sz="2400"/>
              <a:t> </a:t>
            </a:r>
            <a:endParaRPr lang="en-US" altLang="tr-TR" sz="2400"/>
          </a:p>
        </p:txBody>
      </p:sp>
      <p:pic>
        <p:nvPicPr>
          <p:cNvPr id="10246" name="Picture 43" descr="stack of multicolor books on...">
            <a:hlinkClick r:id="rId4" tooltip="stack of multicolor books 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52800"/>
            <a:ext cx="21336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sz="quarter"/>
          </p:nvPr>
        </p:nvSpPr>
        <p:spPr>
          <a:noFill/>
        </p:spPr>
        <p:txBody>
          <a:bodyPr anchor="b"/>
          <a:lstStyle/>
          <a:p>
            <a:pPr eaLnBrk="1" hangingPunct="1"/>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r>
              <a:rPr lang="en-US" altLang="tr-TR" smtClean="0"/>
              <a:t/>
            </a:r>
            <a:br>
              <a:rPr lang="en-US" altLang="tr-TR" smtClean="0"/>
            </a:br>
            <a:endParaRPr lang="en-US" altLang="tr-TR" smtClean="0"/>
          </a:p>
        </p:txBody>
      </p:sp>
      <p:sp>
        <p:nvSpPr>
          <p:cNvPr id="11267" name="Rectangle 6"/>
          <p:cNvSpPr>
            <a:spLocks noChangeArrowheads="1"/>
          </p:cNvSpPr>
          <p:nvPr/>
        </p:nvSpPr>
        <p:spPr bwMode="auto">
          <a:xfrm>
            <a:off x="228600" y="3048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a:spcBef>
                <a:spcPct val="0"/>
              </a:spcBef>
              <a:buClrTx/>
              <a:buFontTx/>
              <a:buNone/>
            </a:pPr>
            <a:r>
              <a:rPr lang="en-US" altLang="tr-TR" sz="2800" b="1">
                <a:solidFill>
                  <a:srgbClr val="CC0000"/>
                </a:solidFill>
                <a:latin typeface="Arial Narrow" pitchFamily="34" charset="0"/>
              </a:rPr>
              <a:t>Bölüm</a:t>
            </a:r>
            <a:r>
              <a:rPr lang="tr-TR" altLang="tr-TR" sz="2800" b="1">
                <a:solidFill>
                  <a:srgbClr val="CC0000"/>
                </a:solidFill>
                <a:latin typeface="Arial Narrow" pitchFamily="34" charset="0"/>
              </a:rPr>
              <a:t> Öğrencilerimiz</a:t>
            </a:r>
            <a:endParaRPr lang="en-US" altLang="tr-TR" sz="2800" b="1">
              <a:solidFill>
                <a:srgbClr val="CC0000"/>
              </a:solidFill>
              <a:latin typeface="Arial Narrow" pitchFamily="34" charset="0"/>
            </a:endParaRPr>
          </a:p>
        </p:txBody>
      </p:sp>
      <p:sp>
        <p:nvSpPr>
          <p:cNvPr id="11268" name="Rectangle 35"/>
          <p:cNvSpPr>
            <a:spLocks noChangeArrowheads="1"/>
          </p:cNvSpPr>
          <p:nvPr/>
        </p:nvSpPr>
        <p:spPr bwMode="auto">
          <a:xfrm>
            <a:off x="304800" y="1066800"/>
            <a:ext cx="86868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marL="742950" indent="-285750">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just" eaLnBrk="1" hangingPunct="1">
              <a:spcBef>
                <a:spcPct val="20000"/>
              </a:spcBef>
              <a:buClrTx/>
              <a:buFontTx/>
              <a:buBlip>
                <a:blip r:embed="rId3"/>
              </a:buBlip>
            </a:pPr>
            <a:r>
              <a:rPr lang="tr-TR" altLang="tr-TR" sz="2400"/>
              <a:t> Gıda Mühendisi ünvanına sahip olabilmek için </a:t>
            </a:r>
            <a:r>
              <a:rPr lang="en-US" altLang="tr-TR" sz="2400"/>
              <a:t>8 yar</a:t>
            </a:r>
            <a:r>
              <a:rPr lang="tr-TR" altLang="tr-TR" sz="2400"/>
              <a:t>ı</a:t>
            </a:r>
            <a:r>
              <a:rPr lang="en-US" altLang="tr-TR" sz="2400"/>
              <a:t>y</a:t>
            </a:r>
            <a:r>
              <a:rPr lang="tr-TR" altLang="tr-TR" sz="2400"/>
              <a:t>ı</a:t>
            </a:r>
            <a:r>
              <a:rPr lang="en-US" altLang="tr-TR" sz="2400"/>
              <a:t>l süren e</a:t>
            </a:r>
            <a:r>
              <a:rPr lang="tr-TR" altLang="tr-TR" sz="2400"/>
              <a:t>ğ</a:t>
            </a:r>
            <a:r>
              <a:rPr lang="en-US" altLang="tr-TR" sz="2400"/>
              <a:t>itim süresince ortalama </a:t>
            </a:r>
            <a:r>
              <a:rPr lang="tr-TR" altLang="tr-TR" sz="2400"/>
              <a:t>240 AKTS</a:t>
            </a:r>
            <a:r>
              <a:rPr lang="en-US" altLang="tr-TR" sz="2400"/>
              <a:t> kredilik ders ve laboratuar çal</a:t>
            </a:r>
            <a:r>
              <a:rPr lang="tr-TR" altLang="tr-TR" sz="2400"/>
              <a:t>ış</a:t>
            </a:r>
            <a:r>
              <a:rPr lang="en-US" altLang="tr-TR" sz="2400"/>
              <a:t>mas</a:t>
            </a:r>
            <a:r>
              <a:rPr lang="tr-TR" altLang="tr-TR" sz="2400"/>
              <a:t>ı ile</a:t>
            </a:r>
            <a:r>
              <a:rPr lang="en-US" altLang="tr-TR" sz="2400"/>
              <a:t> </a:t>
            </a:r>
            <a:r>
              <a:rPr lang="tr-TR" altLang="tr-TR" sz="2400"/>
              <a:t>20 günlük laboratuvar ve 20 günlük </a:t>
            </a:r>
            <a:r>
              <a:rPr lang="en-US" altLang="tr-TR" sz="2400"/>
              <a:t>işletme </a:t>
            </a:r>
            <a:r>
              <a:rPr lang="tr-TR" altLang="tr-TR" sz="2400"/>
              <a:t>olmak üzere </a:t>
            </a:r>
            <a:r>
              <a:rPr lang="en-US" altLang="tr-TR" sz="2400"/>
              <a:t>toplam </a:t>
            </a:r>
            <a:r>
              <a:rPr lang="tr-TR" altLang="tr-TR" sz="2400"/>
              <a:t>4</a:t>
            </a:r>
            <a:r>
              <a:rPr lang="en-US" altLang="tr-TR" sz="2400"/>
              <a:t>0 günlük staj</a:t>
            </a:r>
            <a:r>
              <a:rPr lang="tr-TR" altLang="tr-TR" sz="2400"/>
              <a:t>ı</a:t>
            </a:r>
            <a:r>
              <a:rPr lang="en-US" altLang="tr-TR" sz="2400"/>
              <a:t> tamamla</a:t>
            </a:r>
            <a:r>
              <a:rPr lang="tr-TR" altLang="tr-TR" sz="2400"/>
              <a:t>mak zorundadırlar.</a:t>
            </a:r>
          </a:p>
          <a:p>
            <a:pPr algn="just" eaLnBrk="1" hangingPunct="1">
              <a:spcBef>
                <a:spcPct val="20000"/>
              </a:spcBef>
              <a:buClrTx/>
              <a:buFontTx/>
              <a:buBlip>
                <a:blip r:embed="rId3"/>
              </a:buBlip>
            </a:pPr>
            <a:r>
              <a:rPr lang="tr-TR" altLang="tr-TR" sz="2400"/>
              <a:t> </a:t>
            </a:r>
            <a:r>
              <a:rPr lang="en-US" altLang="tr-TR" sz="2400"/>
              <a:t>Bölümü</a:t>
            </a:r>
            <a:r>
              <a:rPr lang="tr-TR" altLang="tr-TR" sz="2400"/>
              <a:t>müz</a:t>
            </a:r>
            <a:r>
              <a:rPr lang="en-US" altLang="tr-TR" sz="2400"/>
              <a:t> </a:t>
            </a:r>
            <a:r>
              <a:rPr lang="tr-TR" altLang="tr-TR" sz="2400"/>
              <a:t>öğretim </a:t>
            </a:r>
            <a:r>
              <a:rPr lang="en-US" altLang="tr-TR" sz="2400"/>
              <a:t>program</a:t>
            </a:r>
            <a:r>
              <a:rPr lang="tr-TR" altLang="tr-TR" sz="2400"/>
              <a:t>ının amacı</a:t>
            </a:r>
            <a:r>
              <a:rPr lang="en-US" altLang="tr-TR" sz="2400"/>
              <a:t>, alan</a:t>
            </a:r>
            <a:r>
              <a:rPr lang="tr-TR" altLang="tr-TR" sz="2400"/>
              <a:t>ı</a:t>
            </a:r>
            <a:r>
              <a:rPr lang="en-US" altLang="tr-TR" sz="2400"/>
              <a:t>nda uzmanla</a:t>
            </a:r>
            <a:r>
              <a:rPr lang="tr-TR" altLang="tr-TR" sz="2400"/>
              <a:t>ş</a:t>
            </a:r>
            <a:r>
              <a:rPr lang="en-US" altLang="tr-TR" sz="2400"/>
              <a:t>m</a:t>
            </a:r>
            <a:r>
              <a:rPr lang="tr-TR" altLang="tr-TR" sz="2400"/>
              <a:t>ış </a:t>
            </a:r>
            <a:r>
              <a:rPr lang="en-US" altLang="tr-TR" sz="2400"/>
              <a:t>eleman yeti</a:t>
            </a:r>
            <a:r>
              <a:rPr lang="tr-TR" altLang="tr-TR" sz="2400"/>
              <a:t>ş</a:t>
            </a:r>
            <a:r>
              <a:rPr lang="en-US" altLang="tr-TR" sz="2400"/>
              <a:t>tirmek </a:t>
            </a:r>
            <a:r>
              <a:rPr lang="tr-TR" altLang="tr-TR" sz="2400"/>
              <a:t>için</a:t>
            </a:r>
            <a:r>
              <a:rPr lang="en-US" altLang="tr-TR" sz="2400"/>
              <a:t> ö</a:t>
            </a:r>
            <a:r>
              <a:rPr lang="tr-TR" altLang="tr-TR" sz="2400"/>
              <a:t>ğ</a:t>
            </a:r>
            <a:r>
              <a:rPr lang="en-US" altLang="tr-TR" sz="2400"/>
              <a:t>rencilere teorik ve uygulamal</a:t>
            </a:r>
            <a:r>
              <a:rPr lang="tr-TR" altLang="tr-TR" sz="2400"/>
              <a:t>ı</a:t>
            </a:r>
            <a:r>
              <a:rPr lang="en-US" altLang="tr-TR" sz="2400"/>
              <a:t> bilgiler sa</a:t>
            </a:r>
            <a:r>
              <a:rPr lang="tr-TR" altLang="tr-TR" sz="2400"/>
              <a:t>ğ</a:t>
            </a:r>
            <a:r>
              <a:rPr lang="en-US" altLang="tr-TR" sz="2400"/>
              <a:t>lamakt</a:t>
            </a:r>
            <a:r>
              <a:rPr lang="tr-TR" altLang="tr-TR" sz="2400"/>
              <a:t>ı</a:t>
            </a:r>
            <a:r>
              <a:rPr lang="en-US" altLang="tr-TR" sz="2400"/>
              <a:t>r</a:t>
            </a:r>
            <a:r>
              <a:rPr lang="tr-TR" altLang="tr-TR" sz="2400"/>
              <a:t>.</a:t>
            </a:r>
            <a:endParaRPr lang="en-US" altLang="tr-TR" sz="2400"/>
          </a:p>
        </p:txBody>
      </p:sp>
      <p:pic>
        <p:nvPicPr>
          <p:cNvPr id="11269" name="Picture 37" descr="teacher illustrations series. ...">
            <a:hlinkClick r:id="rId4" tooltip="teacher illustrations series. ..."/>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563" y="3733800"/>
            <a:ext cx="26320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9" descr="laboratory">
            <a:hlinkClick r:id="rId6" tooltip="laboratory"/>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14800"/>
            <a:ext cx="25146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15962"/>
          </a:xfrm>
        </p:spPr>
        <p:txBody>
          <a:bodyPr/>
          <a:lstStyle/>
          <a:p>
            <a:pPr eaLnBrk="1" hangingPunct="1"/>
            <a:r>
              <a:rPr lang="tr-TR" altLang="tr-TR" sz="2600" smtClean="0">
                <a:solidFill>
                  <a:srgbClr val="CC0000"/>
                </a:solidFill>
              </a:rPr>
              <a:t>Laboratuvarlar</a:t>
            </a:r>
            <a:endParaRPr lang="en-US" altLang="tr-TR" sz="2600" smtClean="0">
              <a:solidFill>
                <a:srgbClr val="CC0000"/>
              </a:solidFill>
            </a:endParaRPr>
          </a:p>
        </p:txBody>
      </p:sp>
      <p:sp>
        <p:nvSpPr>
          <p:cNvPr id="12291" name="Text Box 4"/>
          <p:cNvSpPr txBox="1">
            <a:spLocks noChangeArrowheads="1"/>
          </p:cNvSpPr>
          <p:nvPr/>
        </p:nvSpPr>
        <p:spPr bwMode="auto">
          <a:xfrm>
            <a:off x="304800" y="1143000"/>
            <a:ext cx="86106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lr>
                <a:srgbClr val="8D8217"/>
              </a:buClr>
              <a:buFont typeface="Wingdings" pitchFamily="2" charset="2"/>
              <a:buChar char="n"/>
              <a:defRPr sz="2000">
                <a:solidFill>
                  <a:schemeClr val="tx1"/>
                </a:solidFill>
                <a:latin typeface="Arial" charset="0"/>
              </a:defRPr>
            </a:lvl1pPr>
            <a:lvl2pPr>
              <a:spcBef>
                <a:spcPct val="20000"/>
              </a:spcBef>
              <a:buClr>
                <a:srgbClr val="8D8217"/>
              </a:buClr>
              <a:buFont typeface="Wingdings" pitchFamily="2" charset="2"/>
              <a:buChar char="o"/>
              <a:defRPr>
                <a:solidFill>
                  <a:schemeClr val="tx1"/>
                </a:solidFill>
                <a:latin typeface="Arial" charset="0"/>
              </a:defRPr>
            </a:lvl2pPr>
            <a:lvl3pPr marL="1143000" indent="-228600">
              <a:spcBef>
                <a:spcPct val="20000"/>
              </a:spcBef>
              <a:buClr>
                <a:srgbClr val="8D8217"/>
              </a:buClr>
              <a:buFont typeface="Wingdings" pitchFamily="2" charset="2"/>
              <a:buChar char="ü"/>
              <a:defRPr sz="16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lvl="1">
              <a:spcBef>
                <a:spcPct val="0"/>
              </a:spcBef>
              <a:buClrTx/>
              <a:buFont typeface="Wingdings" pitchFamily="2" charset="2"/>
              <a:buBlip>
                <a:blip r:embed="rId3"/>
              </a:buBlip>
            </a:pPr>
            <a:r>
              <a:rPr lang="en-CA" altLang="tr-TR"/>
              <a:t> </a:t>
            </a:r>
            <a:r>
              <a:rPr lang="tr-TR" altLang="tr-TR"/>
              <a:t>Mikrobiyoloji Laboratuvarı</a:t>
            </a:r>
          </a:p>
          <a:p>
            <a:pPr marL="0" lvl="1">
              <a:spcBef>
                <a:spcPct val="0"/>
              </a:spcBef>
              <a:buClrTx/>
              <a:buFont typeface="Wingdings" pitchFamily="2" charset="2"/>
              <a:buBlip>
                <a:blip r:embed="rId3"/>
              </a:buBlip>
            </a:pPr>
            <a:endParaRPr lang="tr-TR" altLang="tr-TR"/>
          </a:p>
          <a:p>
            <a:pPr marL="0" lvl="1">
              <a:spcBef>
                <a:spcPct val="0"/>
              </a:spcBef>
              <a:buClrTx/>
              <a:buFont typeface="Wingdings" pitchFamily="2" charset="2"/>
              <a:buBlip>
                <a:blip r:embed="rId3"/>
              </a:buBlip>
            </a:pPr>
            <a:endParaRPr lang="tr-TR" altLang="tr-TR"/>
          </a:p>
          <a:p>
            <a:pPr marL="0" lvl="1">
              <a:spcBef>
                <a:spcPct val="0"/>
              </a:spcBef>
              <a:buClrTx/>
              <a:buFont typeface="Wingdings" pitchFamily="2" charset="2"/>
              <a:buBlip>
                <a:blip r:embed="rId3"/>
              </a:buBlip>
            </a:pPr>
            <a:r>
              <a:rPr lang="tr-TR" altLang="tr-TR"/>
              <a:t> Kimyasal Analiz Laboratuvarı</a:t>
            </a:r>
          </a:p>
          <a:p>
            <a:pPr marL="0" lvl="1">
              <a:spcBef>
                <a:spcPct val="0"/>
              </a:spcBef>
              <a:buClrTx/>
              <a:buFont typeface="Wingdings" pitchFamily="2" charset="2"/>
              <a:buBlip>
                <a:blip r:embed="rId3"/>
              </a:buBlip>
            </a:pPr>
            <a:endParaRPr lang="tr-TR" altLang="tr-TR"/>
          </a:p>
          <a:p>
            <a:pPr marL="0" lvl="1">
              <a:spcBef>
                <a:spcPct val="0"/>
              </a:spcBef>
              <a:buClrTx/>
              <a:buFont typeface="Wingdings" pitchFamily="2" charset="2"/>
              <a:buBlip>
                <a:blip r:embed="rId3"/>
              </a:buBlip>
            </a:pPr>
            <a:endParaRPr lang="tr-TR" altLang="tr-TR"/>
          </a:p>
          <a:p>
            <a:pPr marL="0" lvl="1">
              <a:spcBef>
                <a:spcPct val="0"/>
              </a:spcBef>
              <a:buClrTx/>
              <a:buFont typeface="Wingdings" pitchFamily="2" charset="2"/>
              <a:buBlip>
                <a:blip r:embed="rId3"/>
              </a:buBlip>
            </a:pPr>
            <a:r>
              <a:rPr lang="tr-TR" altLang="tr-TR"/>
              <a:t> Ar-Ge (Araştırma-Geliştirme) Laboratuvarı</a:t>
            </a:r>
            <a:endParaRPr lang="en-CA" altLang="tr-TR"/>
          </a:p>
          <a:p>
            <a:pPr>
              <a:spcBef>
                <a:spcPct val="0"/>
              </a:spcBef>
              <a:buClrTx/>
              <a:buFontTx/>
              <a:buBlip>
                <a:blip r:embed="rId3"/>
              </a:buBlip>
            </a:pPr>
            <a:endParaRPr lang="tr-TR" altLang="tr-TR" sz="2400"/>
          </a:p>
          <a:p>
            <a:pPr>
              <a:spcBef>
                <a:spcPct val="0"/>
              </a:spcBef>
              <a:buClrTx/>
              <a:buFontTx/>
              <a:buBlip>
                <a:blip r:embed="rId3"/>
              </a:buBlip>
            </a:pPr>
            <a:endParaRPr lang="tr-TR" altLang="tr-TR" sz="2400"/>
          </a:p>
          <a:p>
            <a:pPr>
              <a:spcBef>
                <a:spcPct val="0"/>
              </a:spcBef>
              <a:buClrTx/>
              <a:buFontTx/>
              <a:buBlip>
                <a:blip r:embed="rId3"/>
              </a:buBlip>
            </a:pPr>
            <a:r>
              <a:rPr lang="tr-TR" altLang="tr-TR" sz="2400"/>
              <a:t> Süt Laboratuvarı</a:t>
            </a:r>
          </a:p>
          <a:p>
            <a:pPr>
              <a:spcBef>
                <a:spcPct val="0"/>
              </a:spcBef>
              <a:buClrTx/>
              <a:buFontTx/>
              <a:buNone/>
            </a:pPr>
            <a:r>
              <a:rPr lang="tr-TR" altLang="tr-TR" sz="2400"/>
              <a:t>	</a:t>
            </a:r>
            <a:endParaRPr lang="en-CA" altLang="tr-TR"/>
          </a:p>
        </p:txBody>
      </p:sp>
      <p:pic>
        <p:nvPicPr>
          <p:cNvPr id="12292" name="Picture 10" descr="chemistry, laboratory, science, tes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63"/>
            <a:ext cx="12192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8" descr="biology, microscope, scie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8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 descr="61891,12550122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5038" y="4421188"/>
            <a:ext cx="1970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2" descr="atomic elements periodic table...">
            <a:hlinkClick r:id="rId7" tooltip="atomic elements periodic tab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0" y="1301750"/>
            <a:ext cx="2286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Resim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69138" y="649288"/>
            <a:ext cx="1874837"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Resim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02475" y="3219450"/>
            <a:ext cx="18415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WGSC_CORP2008">
  <a:themeElements>
    <a:clrScheme name="PPWGSC_CORP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WGSC_CORP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PPWGSC_CORP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WGSC_CORP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WGSC_CORP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WGSC_CORP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WGSC_CORP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WGSC_CORP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WGSC_CORP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WGSC_CORP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WGSC_CORP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WGSC_CORP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WGSC_CORP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WGSC_CORP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FCAAC-#2355432-v1-HR_Learning_and_Development_National_Mentoriong_Program_Deck_May_2010">
  <a:themeElements>
    <a:clrScheme name="AAFCAAC-#2355432-v1-HR_Learning_and_Development_National_Mentoriong_Program_Deck_May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FCAAC-#2355432-v1-HR_Learning_and_Development_National_Mentoriong_Program_Deck_May_2010">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AAFCAAC-#2355432-v1-HR_Learning_and_Development_National_Mentoriong_Program_Deck_May_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FCAAC-#2355432-v1-HR_Learning_and_Development_National_Mentoriong_Program_Deck_May_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FCAAC-#2355432-v1-HR_Learning_and_Development_National_Mentoriong_Program_Deck_May_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FCAAC-#2355432-v1-HR_Learning_and_Development_National_Mentoriong_Program_Deck_May_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FCAAC-#2355432-v1-HR_Learning_and_Development_National_Mentoriong_Program_Deck_May_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FCAAC-#2355432-v1-HR_Learning_and_Development_National_Mentoriong_Program_Deck_May_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FCAAC-#2355432-v1-HR_Learning_and_Development_National_Mentoriong_Program_Deck_May_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Theodore:Applications:Microsoft Office 2004:Templates:Presentations:Designs:Blue Horizon</Template>
  <TotalTime>8984</TotalTime>
  <Words>2517</Words>
  <Application>Microsoft Office PowerPoint</Application>
  <PresentationFormat>Letter Kağıt (8.5x11 inç)</PresentationFormat>
  <Paragraphs>475</Paragraphs>
  <Slides>32</Slides>
  <Notes>25</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32</vt:i4>
      </vt:variant>
    </vt:vector>
  </HeadingPairs>
  <TitlesOfParts>
    <vt:vector size="42" baseType="lpstr">
      <vt:lpstr>Arial</vt:lpstr>
      <vt:lpstr>ＭＳ Ｐゴシック</vt:lpstr>
      <vt:lpstr>Times</vt:lpstr>
      <vt:lpstr>Arial Narrow</vt:lpstr>
      <vt:lpstr>Wingdings</vt:lpstr>
      <vt:lpstr>BankGothic Md BT</vt:lpstr>
      <vt:lpstr>Calibri</vt:lpstr>
      <vt:lpstr>Times New Roman</vt:lpstr>
      <vt:lpstr>PPWGSC_CORP2008</vt:lpstr>
      <vt:lpstr>AAFCAAC-#2355432-v1-HR_Learning_and_Development_National_Mentoriong_Program_Deck_May_2010</vt:lpstr>
      <vt:lpstr>PowerPoint Sunusu</vt:lpstr>
      <vt:lpstr>Tarihçe </vt:lpstr>
      <vt:lpstr>Genel Bilgiler</vt:lpstr>
      <vt:lpstr>Akademik Kadro</vt:lpstr>
      <vt:lpstr>Bölümümüz çalışma alanları</vt:lpstr>
      <vt:lpstr>Bölümümüz çalışma alanları</vt:lpstr>
      <vt:lpstr>     </vt:lpstr>
      <vt:lpstr>     </vt:lpstr>
      <vt:lpstr>Laboratuvarlar</vt:lpstr>
      <vt:lpstr>GIDA MÜHENDİSİ KİMDİR ?</vt:lpstr>
      <vt:lpstr>GIDA MÜHENDİSİNİN GÖREV VE SORUMLULUKLARI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PROJELER</vt:lpstr>
      <vt:lpstr>Devam eden projeler</vt:lpstr>
      <vt:lpstr>Tamamlanan projeler</vt:lpstr>
      <vt:lpstr>Tamamlanan projeler</vt:lpstr>
      <vt:lpstr>Tamamlanan projeler</vt:lpstr>
      <vt:lpstr>SOSYAL SORUMLULUKLAR</vt:lpstr>
      <vt:lpstr>TEKNİK GEZİLER</vt:lpstr>
      <vt:lpstr>ÖĞRENCİ KONGRESİ</vt:lpstr>
      <vt:lpstr>SOSYAL SORUMLULUKLAR</vt:lpstr>
      <vt:lpstr>SOSYAL GEZİLER</vt:lpstr>
      <vt:lpstr>İŞ OLANAKLARI </vt:lpstr>
      <vt:lpstr>     </vt:lpstr>
    </vt:vector>
  </TitlesOfParts>
  <Company>steve gaydos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Transformation - 2008</dc:title>
  <dc:creator>steve gaydos</dc:creator>
  <cp:lastModifiedBy>Sau</cp:lastModifiedBy>
  <cp:revision>366</cp:revision>
  <cp:lastPrinted>2010-10-14T21:44:34Z</cp:lastPrinted>
  <dcterms:created xsi:type="dcterms:W3CDTF">2008-03-11T00:38:36Z</dcterms:created>
  <dcterms:modified xsi:type="dcterms:W3CDTF">2014-10-27T21:37:24Z</dcterms:modified>
</cp:coreProperties>
</file>